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41"/>
  </p:notesMasterIdLst>
  <p:sldIdLst>
    <p:sldId id="265" r:id="rId3"/>
    <p:sldId id="283" r:id="rId4"/>
    <p:sldId id="298" r:id="rId5"/>
    <p:sldId id="297" r:id="rId6"/>
    <p:sldId id="312" r:id="rId7"/>
    <p:sldId id="313" r:id="rId8"/>
    <p:sldId id="314" r:id="rId9"/>
    <p:sldId id="316" r:id="rId10"/>
    <p:sldId id="344" r:id="rId11"/>
    <p:sldId id="341" r:id="rId12"/>
    <p:sldId id="342" r:id="rId13"/>
    <p:sldId id="343" r:id="rId14"/>
    <p:sldId id="315" r:id="rId15"/>
    <p:sldId id="317" r:id="rId16"/>
    <p:sldId id="309" r:id="rId17"/>
    <p:sldId id="311" r:id="rId18"/>
    <p:sldId id="310" r:id="rId19"/>
    <p:sldId id="328" r:id="rId20"/>
    <p:sldId id="329" r:id="rId21"/>
    <p:sldId id="330" r:id="rId22"/>
    <p:sldId id="331" r:id="rId23"/>
    <p:sldId id="332" r:id="rId24"/>
    <p:sldId id="339" r:id="rId25"/>
    <p:sldId id="333" r:id="rId26"/>
    <p:sldId id="334" r:id="rId27"/>
    <p:sldId id="335" r:id="rId28"/>
    <p:sldId id="336" r:id="rId29"/>
    <p:sldId id="337" r:id="rId30"/>
    <p:sldId id="338" r:id="rId31"/>
    <p:sldId id="340" r:id="rId32"/>
    <p:sldId id="327" r:id="rId33"/>
    <p:sldId id="318" r:id="rId34"/>
    <p:sldId id="319" r:id="rId35"/>
    <p:sldId id="321" r:id="rId36"/>
    <p:sldId id="322" r:id="rId37"/>
    <p:sldId id="323" r:id="rId38"/>
    <p:sldId id="324" r:id="rId39"/>
    <p:sldId id="325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50" autoAdjust="0"/>
  </p:normalViewPr>
  <p:slideViewPr>
    <p:cSldViewPr snapToGrid="0" snapToObjects="1">
      <p:cViewPr varScale="1">
        <p:scale>
          <a:sx n="89" d="100"/>
          <a:sy n="89" d="100"/>
        </p:scale>
        <p:origin x="1541" y="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acastellanos\Dropbox\Baruch\Teaching\Fall%202020\Midterm%20grades%20-%20Fall%202020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Sheet1!$E$2:$E$46</cx:f>
        <cx:lvl ptCount="45" formatCode="General">
          <cx:pt idx="0">17.5</cx:pt>
          <cx:pt idx="1">30</cx:pt>
          <cx:pt idx="2">26.5</cx:pt>
          <cx:pt idx="3">20.5</cx:pt>
          <cx:pt idx="4">30</cx:pt>
          <cx:pt idx="5">30</cx:pt>
          <cx:pt idx="6">28</cx:pt>
          <cx:pt idx="7">15.5</cx:pt>
          <cx:pt idx="8">29</cx:pt>
          <cx:pt idx="9">23</cx:pt>
          <cx:pt idx="10">27.5</cx:pt>
          <cx:pt idx="11">29</cx:pt>
          <cx:pt idx="12">26</cx:pt>
          <cx:pt idx="13">27.5</cx:pt>
          <cx:pt idx="14">27</cx:pt>
          <cx:pt idx="15">27</cx:pt>
          <cx:pt idx="16">20</cx:pt>
          <cx:pt idx="17">28.5</cx:pt>
          <cx:pt idx="18">26</cx:pt>
          <cx:pt idx="19">25.5</cx:pt>
          <cx:pt idx="20">27</cx:pt>
          <cx:pt idx="21">27.5</cx:pt>
          <cx:pt idx="22">26</cx:pt>
          <cx:pt idx="23">28</cx:pt>
          <cx:pt idx="24">27</cx:pt>
          <cx:pt idx="25">28</cx:pt>
          <cx:pt idx="26">20.5</cx:pt>
          <cx:pt idx="27">29.5</cx:pt>
          <cx:pt idx="28">25</cx:pt>
          <cx:pt idx="29">24</cx:pt>
          <cx:pt idx="30">26.5</cx:pt>
          <cx:pt idx="31">18.5</cx:pt>
          <cx:pt idx="32">29</cx:pt>
          <cx:pt idx="33">29</cx:pt>
          <cx:pt idx="34">24</cx:pt>
          <cx:pt idx="35">29</cx:pt>
          <cx:pt idx="36">29.5</cx:pt>
          <cx:pt idx="37">29</cx:pt>
          <cx:pt idx="38">24.5</cx:pt>
          <cx:pt idx="39">28.5</cx:pt>
          <cx:pt idx="40">29</cx:pt>
          <cx:pt idx="41">29</cx:pt>
          <cx:pt idx="42">24.5</cx:pt>
          <cx:pt idx="43">30</cx:pt>
          <cx:pt idx="44">29.5</cx:pt>
        </cx:lvl>
      </cx:numDim>
    </cx:data>
  </cx:chartData>
  <cx:chart>
    <cx:title pos="t" align="ctr" overlay="0">
      <cx:tx>
        <cx:rich>
          <a:bodyPr spcFirstLastPara="1" vertOverflow="ellipsis" wrap="square" lIns="0" tIns="0" rIns="0" bIns="0" anchor="ctr" anchorCtr="1"/>
          <a:lstStyle/>
          <a:p>
            <a:pPr algn="ctr">
              <a:defRPr/>
            </a:pPr>
            <a:r>
              <a:rPr lang="en-US"/>
              <a:t>Midterm</a:t>
            </a:r>
          </a:p>
        </cx:rich>
      </cx:tx>
    </cx:title>
    <cx:plotArea>
      <cx:plotAreaRegion>
        <cx:series layoutId="clusteredColumn" uniqueId="{B22CFF11-85A2-4234-9044-66100B11E467}">
          <cx:tx>
            <cx:txData>
              <cx:f>Sheet1!$E$1</cx:f>
              <cx:v>Raw Score (out of 30)</cx:v>
            </cx:txData>
          </cx:tx>
          <cx:dataId val="0"/>
          <cx:layoutPr>
            <cx:binning intervalClosed="r"/>
          </cx:layoutPr>
        </cx:series>
      </cx:plotAreaRegion>
      <cx:axis id="0">
        <cx:catScaling gapWidth="0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5F652-20F4-F243-9914-77CCAA92210C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FD2C5-53A6-964C-A9BF-A7C7F7AD69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69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262ABDB-8928-4D5A-8DB2-06526C79C819}" type="slidenum">
              <a:rPr lang="en-US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119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7067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0c8e50647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70c8e50647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4650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1" name="Google Shape;19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1555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8" name="Google Shape;19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3090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1443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104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96CD9-ED59-4E48-85C0-3529846E01D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885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96CD9-ED59-4E48-85C0-3529846E01D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3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215357-60AD-4D69-8360-188F8765D998}" type="slidenum">
              <a:rPr lang="en-US"/>
              <a:pPr/>
              <a:t>13</a:t>
            </a:fld>
            <a:endParaRPr lang="en-US"/>
          </a:p>
        </p:txBody>
      </p:sp>
      <p:sp>
        <p:nvSpPr>
          <p:cNvPr id="428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28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26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287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2" name="Google Shape;13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7866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8" name="Google Shape;13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1278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2277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8" name="Google Shape;15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4025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D2E2-5EA3-104D-A10A-1FBA8DC4A503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C4D1-6148-F54A-826D-176A36334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478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D2E2-5EA3-104D-A10A-1FBA8DC4A503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C4D1-6148-F54A-826D-176A36334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71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D2E2-5EA3-104D-A10A-1FBA8DC4A503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C4D1-6148-F54A-826D-176A36334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074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alphaModFix amt="67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347064" y="461796"/>
            <a:ext cx="6273471" cy="1026214"/>
          </a:xfrm>
          <a:prstGeom prst="rect">
            <a:avLst/>
          </a:prstGeom>
          <a:solidFill>
            <a:srgbClr val="101147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631335" y="2974490"/>
            <a:ext cx="4001156" cy="1026214"/>
          </a:xfrm>
          <a:prstGeom prst="rect">
            <a:avLst/>
          </a:prstGeom>
          <a:solidFill>
            <a:srgbClr val="101147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295071" y="5208039"/>
            <a:ext cx="3361246" cy="1321252"/>
          </a:xfrm>
          <a:prstGeom prst="rect">
            <a:avLst/>
          </a:prstGeom>
          <a:solidFill>
            <a:schemeClr val="bg1">
              <a:lumMod val="85000"/>
              <a:alpha val="6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347064" y="461796"/>
            <a:ext cx="6273471" cy="1026214"/>
          </a:xfrm>
        </p:spPr>
        <p:txBody>
          <a:bodyPr>
            <a:normAutofit/>
          </a:bodyPr>
          <a:lstStyle>
            <a:lvl1pPr>
              <a:defRPr sz="360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8218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alphaModFix amt="67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347064" y="461796"/>
            <a:ext cx="6273471" cy="1026214"/>
          </a:xfrm>
          <a:prstGeom prst="rect">
            <a:avLst/>
          </a:prstGeom>
          <a:solidFill>
            <a:srgbClr val="101147">
              <a:alpha val="6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4631335" y="2974490"/>
            <a:ext cx="4001156" cy="1026214"/>
          </a:xfrm>
          <a:prstGeom prst="rect">
            <a:avLst/>
          </a:prstGeom>
          <a:solidFill>
            <a:srgbClr val="101147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295071" y="5208039"/>
            <a:ext cx="3361246" cy="1321252"/>
          </a:xfrm>
          <a:prstGeom prst="rect">
            <a:avLst/>
          </a:prstGeom>
          <a:solidFill>
            <a:schemeClr val="bg1">
              <a:lumMod val="85000"/>
              <a:alpha val="6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347064" y="461796"/>
            <a:ext cx="6273471" cy="1026214"/>
          </a:xfrm>
        </p:spPr>
        <p:txBody>
          <a:bodyPr>
            <a:normAutofit/>
          </a:bodyPr>
          <a:lstStyle>
            <a:lvl1pPr>
              <a:defRPr sz="3600">
                <a:latin typeface="Helvetica"/>
                <a:cs typeface="Helvetica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914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304800" y="5867400"/>
            <a:ext cx="8458200" cy="685800"/>
            <a:chOff x="304800" y="5867400"/>
            <a:chExt cx="8458200" cy="685800"/>
          </a:xfrm>
        </p:grpSpPr>
        <p:sp>
          <p:nvSpPr>
            <p:cNvPr id="7" name="Rectangle 6"/>
            <p:cNvSpPr>
              <a:spLocks noChangeArrowheads="1"/>
            </p:cNvSpPr>
            <p:nvPr userDrawn="1"/>
          </p:nvSpPr>
          <p:spPr bwMode="auto">
            <a:xfrm>
              <a:off x="304800" y="5867400"/>
              <a:ext cx="8458200" cy="685800"/>
            </a:xfrm>
            <a:prstGeom prst="rect">
              <a:avLst/>
            </a:prstGeom>
            <a:solidFill>
              <a:srgbClr val="11092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1F497D">
                    <a:lumMod val="50000"/>
                  </a:srgbClr>
                </a:solidFill>
                <a:latin typeface="Times" pitchFamily="18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74682" y="5884517"/>
              <a:ext cx="3130828" cy="64315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29400" y="5638800"/>
            <a:ext cx="1981200" cy="914399"/>
          </a:xfrm>
        </p:spPr>
        <p:txBody>
          <a:bodyPr/>
          <a:lstStyle>
            <a:lvl1pPr>
              <a:defRPr b="1" i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F67C0D0-681C-40CC-9980-FC45852423DE}" type="slidenum">
              <a:rPr lang="en-US" smtClean="0">
                <a:solidFill>
                  <a:prstClr val="white"/>
                </a:solidFill>
                <a:latin typeface="Calibri"/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29141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7C0D0-681C-40CC-9980-FC45852423D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304800" y="5867400"/>
            <a:ext cx="8458200" cy="685800"/>
          </a:xfrm>
          <a:prstGeom prst="rect">
            <a:avLst/>
          </a:prstGeom>
          <a:solidFill>
            <a:srgbClr val="11092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1F497D">
                  <a:lumMod val="50000"/>
                </a:srgbClr>
              </a:solidFill>
              <a:latin typeface="Times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4682" y="5884517"/>
            <a:ext cx="3130828" cy="6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28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7C0D0-681C-40CC-9980-FC45852423D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11" name="Rectangle 10"/>
          <p:cNvSpPr>
            <a:spLocks noChangeArrowheads="1"/>
          </p:cNvSpPr>
          <p:nvPr userDrawn="1"/>
        </p:nvSpPr>
        <p:spPr bwMode="auto">
          <a:xfrm>
            <a:off x="304800" y="5867400"/>
            <a:ext cx="8458200" cy="685800"/>
          </a:xfrm>
          <a:prstGeom prst="rect">
            <a:avLst/>
          </a:prstGeom>
          <a:solidFill>
            <a:srgbClr val="11092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1F497D">
                  <a:lumMod val="50000"/>
                </a:srgbClr>
              </a:solidFill>
              <a:latin typeface="Times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4682" y="5884517"/>
            <a:ext cx="3130828" cy="6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59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7C0D0-681C-40CC-9980-FC45852423D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304800" y="5867400"/>
            <a:ext cx="8458200" cy="685800"/>
          </a:xfrm>
          <a:prstGeom prst="rect">
            <a:avLst/>
          </a:prstGeom>
          <a:solidFill>
            <a:srgbClr val="11092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1F497D">
                  <a:lumMod val="50000"/>
                </a:srgbClr>
              </a:solidFill>
              <a:latin typeface="Times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4682" y="5884517"/>
            <a:ext cx="3130828" cy="6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0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7C0D0-681C-40CC-9980-FC45852423D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auto">
          <a:xfrm>
            <a:off x="304800" y="5867400"/>
            <a:ext cx="8458200" cy="685800"/>
          </a:xfrm>
          <a:prstGeom prst="rect">
            <a:avLst/>
          </a:prstGeom>
          <a:solidFill>
            <a:srgbClr val="11092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1F497D">
                  <a:lumMod val="50000"/>
                </a:srgbClr>
              </a:solidFill>
              <a:latin typeface="Times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4682" y="5884517"/>
            <a:ext cx="3130828" cy="64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6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D2E2-5EA3-104D-A10A-1FBA8DC4A503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C4D1-6148-F54A-826D-176A36334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64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D2E2-5EA3-104D-A10A-1FBA8DC4A503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C4D1-6148-F54A-826D-176A36334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18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D2E2-5EA3-104D-A10A-1FBA8DC4A503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C4D1-6148-F54A-826D-176A36334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8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D2E2-5EA3-104D-A10A-1FBA8DC4A503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C4D1-6148-F54A-826D-176A36334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3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D2E2-5EA3-104D-A10A-1FBA8DC4A503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C4D1-6148-F54A-826D-176A36334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60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D2E2-5EA3-104D-A10A-1FBA8DC4A503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C4D1-6148-F54A-826D-176A36334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34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D2E2-5EA3-104D-A10A-1FBA8DC4A503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C4D1-6148-F54A-826D-176A36334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48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7D2E2-5EA3-104D-A10A-1FBA8DC4A503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C4D1-6148-F54A-826D-176A36334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55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C7D2E2-5EA3-104D-A10A-1FBA8DC4A503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9C4D1-6148-F54A-826D-176A36334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55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8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867399"/>
            <a:ext cx="2209800" cy="7620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5F67C0D0-681C-40CC-9980-FC45852423D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Times" pitchFamily="18" charset="0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Times" pitchFamily="18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28600" y="228600"/>
            <a:ext cx="8686800" cy="6400800"/>
          </a:xfrm>
          <a:prstGeom prst="rect">
            <a:avLst/>
          </a:prstGeom>
          <a:noFill/>
          <a:ln w="38100">
            <a:solidFill>
              <a:srgbClr val="11092A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prstClr val="black"/>
              </a:solidFill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588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ftaliharris.com/blog/visualizing-k-means-clustering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7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8.w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9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5568" y="305976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prstClr val="black"/>
              </a:solidFill>
              <a:latin typeface="Times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80625" y="500279"/>
            <a:ext cx="5452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>
                <a:solidFill>
                  <a:srgbClr val="FFFFFF"/>
                </a:solidFill>
                <a:latin typeface="Helvetica"/>
                <a:cs typeface="Helvetica"/>
              </a:rPr>
              <a:t>CIS 9660 </a:t>
            </a:r>
            <a:r>
              <a:rPr lang="en-US" sz="2800" b="1" dirty="0" smtClean="0">
                <a:solidFill>
                  <a:srgbClr val="FFFFFF"/>
                </a:solidFill>
                <a:latin typeface="Helvetica"/>
                <a:cs typeface="Helvetica"/>
              </a:rPr>
              <a:t>– Data Mining for Analytics</a:t>
            </a:r>
            <a:endParaRPr lang="en-US" sz="2800" b="1" dirty="0">
              <a:solidFill>
                <a:srgbClr val="FFFFFF"/>
              </a:solidFill>
              <a:latin typeface="Helvetica"/>
              <a:cs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23773" y="3059760"/>
            <a:ext cx="3630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Week 8 </a:t>
            </a:r>
            <a:br>
              <a:rPr lang="en-US" b="1" dirty="0" smtClean="0">
                <a:solidFill>
                  <a:srgbClr val="FFFFFF"/>
                </a:solidFill>
              </a:rPr>
            </a:br>
            <a:r>
              <a:rPr lang="en-US" b="1" dirty="0" smtClean="0">
                <a:solidFill>
                  <a:srgbClr val="FFFFFF"/>
                </a:solidFill>
              </a:rPr>
              <a:t>Unsupervised learning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5568" y="5361971"/>
            <a:ext cx="31496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Prof. Arturo Castellanos</a:t>
            </a:r>
          </a:p>
          <a:p>
            <a:r>
              <a:rPr lang="en-US" sz="2000" b="1" dirty="0" smtClean="0"/>
              <a:t>CIS Department</a:t>
            </a:r>
            <a:br>
              <a:rPr lang="en-US" sz="2000" b="1" dirty="0" smtClean="0"/>
            </a:br>
            <a:r>
              <a:rPr lang="en-US" sz="2000" b="1" dirty="0" smtClean="0"/>
              <a:t>Office: VC11-229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5823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Customer Segmentation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C0D0-681C-40CC-9980-FC45852423DE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10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352282" y="1417638"/>
            <a:ext cx="6154620" cy="19716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440" y="3563171"/>
            <a:ext cx="4454212" cy="193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51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C0D0-681C-40CC-9980-FC45852423DE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11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60" y="1996225"/>
            <a:ext cx="2768226" cy="2968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084" y="1047482"/>
            <a:ext cx="2588916" cy="45913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1796" y="965848"/>
            <a:ext cx="521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“Find your place campaign”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42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C0D0-681C-40CC-9980-FC45852423DE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12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255" y="1468193"/>
            <a:ext cx="5546154" cy="35352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57255" y="781182"/>
            <a:ext cx="521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“Find your formula campaign”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132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Clustering?</a:t>
            </a:r>
          </a:p>
        </p:txBody>
      </p:sp>
      <p:sp>
        <p:nvSpPr>
          <p:cNvPr id="427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700" y="1771651"/>
            <a:ext cx="7924800" cy="1372789"/>
          </a:xfrm>
        </p:spPr>
        <p:txBody>
          <a:bodyPr>
            <a:normAutofit fontScale="92500"/>
          </a:bodyPr>
          <a:lstStyle/>
          <a:p>
            <a:r>
              <a:rPr lang="en-US" sz="3000" dirty="0"/>
              <a:t>A technique to find “natural grouping” in </a:t>
            </a:r>
            <a:r>
              <a:rPr lang="en-US" sz="3000" dirty="0" smtClean="0"/>
              <a:t>the data</a:t>
            </a:r>
            <a:endParaRPr lang="en-US" sz="3000" dirty="0"/>
          </a:p>
          <a:p>
            <a:r>
              <a:rPr lang="en-US" sz="3000" dirty="0"/>
              <a:t>No target outcome (unsupervised learning)</a:t>
            </a:r>
          </a:p>
          <a:p>
            <a:pPr>
              <a:buFont typeface="Wingdings" pitchFamily="2" charset="2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27012" name="Freeform 4"/>
          <p:cNvSpPr>
            <a:spLocks/>
          </p:cNvSpPr>
          <p:nvPr/>
        </p:nvSpPr>
        <p:spPr bwMode="auto">
          <a:xfrm>
            <a:off x="3862387" y="4210051"/>
            <a:ext cx="1052513" cy="802481"/>
          </a:xfrm>
          <a:custGeom>
            <a:avLst/>
            <a:gdLst>
              <a:gd name="T0" fmla="*/ 9 w 1140"/>
              <a:gd name="T1" fmla="*/ 612 h 674"/>
              <a:gd name="T2" fmla="*/ 102 w 1140"/>
              <a:gd name="T3" fmla="*/ 418 h 674"/>
              <a:gd name="T4" fmla="*/ 118 w 1140"/>
              <a:gd name="T5" fmla="*/ 403 h 674"/>
              <a:gd name="T6" fmla="*/ 226 w 1140"/>
              <a:gd name="T7" fmla="*/ 286 h 674"/>
              <a:gd name="T8" fmla="*/ 327 w 1140"/>
              <a:gd name="T9" fmla="*/ 217 h 674"/>
              <a:gd name="T10" fmla="*/ 389 w 1140"/>
              <a:gd name="T11" fmla="*/ 201 h 674"/>
              <a:gd name="T12" fmla="*/ 520 w 1140"/>
              <a:gd name="T13" fmla="*/ 108 h 674"/>
              <a:gd name="T14" fmla="*/ 644 w 1140"/>
              <a:gd name="T15" fmla="*/ 70 h 674"/>
              <a:gd name="T16" fmla="*/ 838 w 1140"/>
              <a:gd name="T17" fmla="*/ 0 h 674"/>
              <a:gd name="T18" fmla="*/ 938 w 1140"/>
              <a:gd name="T19" fmla="*/ 8 h 674"/>
              <a:gd name="T20" fmla="*/ 993 w 1140"/>
              <a:gd name="T21" fmla="*/ 85 h 674"/>
              <a:gd name="T22" fmla="*/ 1062 w 1140"/>
              <a:gd name="T23" fmla="*/ 147 h 674"/>
              <a:gd name="T24" fmla="*/ 1078 w 1140"/>
              <a:gd name="T25" fmla="*/ 163 h 674"/>
              <a:gd name="T26" fmla="*/ 1109 w 1140"/>
              <a:gd name="T27" fmla="*/ 225 h 674"/>
              <a:gd name="T28" fmla="*/ 1140 w 1140"/>
              <a:gd name="T29" fmla="*/ 348 h 674"/>
              <a:gd name="T30" fmla="*/ 1101 w 1140"/>
              <a:gd name="T31" fmla="*/ 488 h 674"/>
              <a:gd name="T32" fmla="*/ 807 w 1140"/>
              <a:gd name="T33" fmla="*/ 612 h 674"/>
              <a:gd name="T34" fmla="*/ 458 w 1140"/>
              <a:gd name="T35" fmla="*/ 650 h 674"/>
              <a:gd name="T36" fmla="*/ 303 w 1140"/>
              <a:gd name="T37" fmla="*/ 674 h 674"/>
              <a:gd name="T38" fmla="*/ 25 w 1140"/>
              <a:gd name="T39" fmla="*/ 666 h 674"/>
              <a:gd name="T40" fmla="*/ 9 w 1140"/>
              <a:gd name="T41" fmla="*/ 612 h 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40" h="674">
                <a:moveTo>
                  <a:pt x="9" y="612"/>
                </a:moveTo>
                <a:cubicBezTo>
                  <a:pt x="42" y="548"/>
                  <a:pt x="70" y="482"/>
                  <a:pt x="102" y="418"/>
                </a:cubicBezTo>
                <a:cubicBezTo>
                  <a:pt x="105" y="411"/>
                  <a:pt x="113" y="409"/>
                  <a:pt x="118" y="403"/>
                </a:cubicBezTo>
                <a:cubicBezTo>
                  <a:pt x="151" y="361"/>
                  <a:pt x="188" y="324"/>
                  <a:pt x="226" y="286"/>
                </a:cubicBezTo>
                <a:cubicBezTo>
                  <a:pt x="253" y="259"/>
                  <a:pt x="291" y="230"/>
                  <a:pt x="327" y="217"/>
                </a:cubicBezTo>
                <a:cubicBezTo>
                  <a:pt x="347" y="210"/>
                  <a:pt x="389" y="201"/>
                  <a:pt x="389" y="201"/>
                </a:cubicBezTo>
                <a:cubicBezTo>
                  <a:pt x="434" y="171"/>
                  <a:pt x="476" y="139"/>
                  <a:pt x="520" y="108"/>
                </a:cubicBezTo>
                <a:cubicBezTo>
                  <a:pt x="541" y="93"/>
                  <a:pt x="612" y="80"/>
                  <a:pt x="644" y="70"/>
                </a:cubicBezTo>
                <a:cubicBezTo>
                  <a:pt x="715" y="47"/>
                  <a:pt x="762" y="16"/>
                  <a:pt x="838" y="0"/>
                </a:cubicBezTo>
                <a:cubicBezTo>
                  <a:pt x="871" y="3"/>
                  <a:pt x="905" y="1"/>
                  <a:pt x="938" y="8"/>
                </a:cubicBezTo>
                <a:cubicBezTo>
                  <a:pt x="948" y="10"/>
                  <a:pt x="981" y="73"/>
                  <a:pt x="993" y="85"/>
                </a:cubicBezTo>
                <a:cubicBezTo>
                  <a:pt x="1011" y="103"/>
                  <a:pt x="1048" y="133"/>
                  <a:pt x="1062" y="147"/>
                </a:cubicBezTo>
                <a:cubicBezTo>
                  <a:pt x="1067" y="152"/>
                  <a:pt x="1078" y="163"/>
                  <a:pt x="1078" y="163"/>
                </a:cubicBezTo>
                <a:cubicBezTo>
                  <a:pt x="1086" y="189"/>
                  <a:pt x="1090" y="206"/>
                  <a:pt x="1109" y="225"/>
                </a:cubicBezTo>
                <a:cubicBezTo>
                  <a:pt x="1122" y="266"/>
                  <a:pt x="1133" y="305"/>
                  <a:pt x="1140" y="348"/>
                </a:cubicBezTo>
                <a:cubicBezTo>
                  <a:pt x="1134" y="395"/>
                  <a:pt x="1127" y="447"/>
                  <a:pt x="1101" y="488"/>
                </a:cubicBezTo>
                <a:cubicBezTo>
                  <a:pt x="1039" y="586"/>
                  <a:pt x="910" y="602"/>
                  <a:pt x="807" y="612"/>
                </a:cubicBezTo>
                <a:cubicBezTo>
                  <a:pt x="692" y="638"/>
                  <a:pt x="576" y="642"/>
                  <a:pt x="458" y="650"/>
                </a:cubicBezTo>
                <a:cubicBezTo>
                  <a:pt x="406" y="658"/>
                  <a:pt x="354" y="663"/>
                  <a:pt x="303" y="674"/>
                </a:cubicBezTo>
                <a:cubicBezTo>
                  <a:pt x="210" y="671"/>
                  <a:pt x="117" y="674"/>
                  <a:pt x="25" y="666"/>
                </a:cubicBezTo>
                <a:cubicBezTo>
                  <a:pt x="0" y="664"/>
                  <a:pt x="3" y="626"/>
                  <a:pt x="9" y="612"/>
                </a:cubicBezTo>
                <a:close/>
              </a:path>
            </a:pathLst>
          </a:custGeom>
          <a:pattFill prst="dashUpDiag">
            <a:fgClr>
              <a:srgbClr val="33CCCC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27013" name="Freeform 5"/>
          <p:cNvSpPr>
            <a:spLocks/>
          </p:cNvSpPr>
          <p:nvPr/>
        </p:nvSpPr>
        <p:spPr bwMode="auto">
          <a:xfrm>
            <a:off x="5033962" y="3823099"/>
            <a:ext cx="681038" cy="1087040"/>
          </a:xfrm>
          <a:custGeom>
            <a:avLst/>
            <a:gdLst>
              <a:gd name="T0" fmla="*/ 47 w 702"/>
              <a:gd name="T1" fmla="*/ 433 h 729"/>
              <a:gd name="T2" fmla="*/ 86 w 702"/>
              <a:gd name="T3" fmla="*/ 162 h 729"/>
              <a:gd name="T4" fmla="*/ 179 w 702"/>
              <a:gd name="T5" fmla="*/ 93 h 729"/>
              <a:gd name="T6" fmla="*/ 225 w 702"/>
              <a:gd name="T7" fmla="*/ 38 h 729"/>
              <a:gd name="T8" fmla="*/ 357 w 702"/>
              <a:gd name="T9" fmla="*/ 0 h 729"/>
              <a:gd name="T10" fmla="*/ 473 w 702"/>
              <a:gd name="T11" fmla="*/ 8 h 729"/>
              <a:gd name="T12" fmla="*/ 558 w 702"/>
              <a:gd name="T13" fmla="*/ 108 h 729"/>
              <a:gd name="T14" fmla="*/ 612 w 702"/>
              <a:gd name="T15" fmla="*/ 240 h 729"/>
              <a:gd name="T16" fmla="*/ 636 w 702"/>
              <a:gd name="T17" fmla="*/ 302 h 729"/>
              <a:gd name="T18" fmla="*/ 682 w 702"/>
              <a:gd name="T19" fmla="*/ 488 h 729"/>
              <a:gd name="T20" fmla="*/ 605 w 702"/>
              <a:gd name="T21" fmla="*/ 728 h 729"/>
              <a:gd name="T22" fmla="*/ 473 w 702"/>
              <a:gd name="T23" fmla="*/ 720 h 729"/>
              <a:gd name="T24" fmla="*/ 450 w 702"/>
              <a:gd name="T25" fmla="*/ 697 h 729"/>
              <a:gd name="T26" fmla="*/ 380 w 702"/>
              <a:gd name="T27" fmla="*/ 658 h 729"/>
              <a:gd name="T28" fmla="*/ 295 w 702"/>
              <a:gd name="T29" fmla="*/ 596 h 729"/>
              <a:gd name="T30" fmla="*/ 39 w 702"/>
              <a:gd name="T31" fmla="*/ 464 h 729"/>
              <a:gd name="T32" fmla="*/ 24 w 702"/>
              <a:gd name="T33" fmla="*/ 441 h 729"/>
              <a:gd name="T34" fmla="*/ 47 w 702"/>
              <a:gd name="T35" fmla="*/ 433 h 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2" h="729">
                <a:moveTo>
                  <a:pt x="47" y="433"/>
                </a:moveTo>
                <a:cubicBezTo>
                  <a:pt x="47" y="419"/>
                  <a:pt x="0" y="192"/>
                  <a:pt x="86" y="162"/>
                </a:cubicBezTo>
                <a:cubicBezTo>
                  <a:pt x="163" y="102"/>
                  <a:pt x="131" y="124"/>
                  <a:pt x="179" y="93"/>
                </a:cubicBezTo>
                <a:cubicBezTo>
                  <a:pt x="190" y="76"/>
                  <a:pt x="207" y="49"/>
                  <a:pt x="225" y="38"/>
                </a:cubicBezTo>
                <a:cubicBezTo>
                  <a:pt x="262" y="16"/>
                  <a:pt x="316" y="14"/>
                  <a:pt x="357" y="0"/>
                </a:cubicBezTo>
                <a:cubicBezTo>
                  <a:pt x="396" y="3"/>
                  <a:pt x="435" y="1"/>
                  <a:pt x="473" y="8"/>
                </a:cubicBezTo>
                <a:cubicBezTo>
                  <a:pt x="488" y="11"/>
                  <a:pt x="540" y="90"/>
                  <a:pt x="558" y="108"/>
                </a:cubicBezTo>
                <a:cubicBezTo>
                  <a:pt x="574" y="153"/>
                  <a:pt x="586" y="199"/>
                  <a:pt x="612" y="240"/>
                </a:cubicBezTo>
                <a:cubicBezTo>
                  <a:pt x="635" y="330"/>
                  <a:pt x="602" y="209"/>
                  <a:pt x="636" y="302"/>
                </a:cubicBezTo>
                <a:cubicBezTo>
                  <a:pt x="658" y="360"/>
                  <a:pt x="666" y="427"/>
                  <a:pt x="682" y="488"/>
                </a:cubicBezTo>
                <a:cubicBezTo>
                  <a:pt x="678" y="566"/>
                  <a:pt x="702" y="694"/>
                  <a:pt x="605" y="728"/>
                </a:cubicBezTo>
                <a:cubicBezTo>
                  <a:pt x="561" y="725"/>
                  <a:pt x="516" y="729"/>
                  <a:pt x="473" y="720"/>
                </a:cubicBezTo>
                <a:cubicBezTo>
                  <a:pt x="462" y="718"/>
                  <a:pt x="459" y="703"/>
                  <a:pt x="450" y="697"/>
                </a:cubicBezTo>
                <a:cubicBezTo>
                  <a:pt x="416" y="674"/>
                  <a:pt x="407" y="680"/>
                  <a:pt x="380" y="658"/>
                </a:cubicBezTo>
                <a:cubicBezTo>
                  <a:pt x="350" y="633"/>
                  <a:pt x="333" y="609"/>
                  <a:pt x="295" y="596"/>
                </a:cubicBezTo>
                <a:cubicBezTo>
                  <a:pt x="238" y="539"/>
                  <a:pt x="119" y="485"/>
                  <a:pt x="39" y="464"/>
                </a:cubicBezTo>
                <a:cubicBezTo>
                  <a:pt x="34" y="456"/>
                  <a:pt x="22" y="450"/>
                  <a:pt x="24" y="441"/>
                </a:cubicBezTo>
                <a:cubicBezTo>
                  <a:pt x="26" y="433"/>
                  <a:pt x="47" y="433"/>
                  <a:pt x="47" y="433"/>
                </a:cubicBezTo>
                <a:close/>
              </a:path>
            </a:pathLst>
          </a:custGeom>
          <a:pattFill prst="ltVert">
            <a:fgClr>
              <a:schemeClr val="accent1"/>
            </a:fgClr>
            <a:bgClr>
              <a:srgbClr val="FFFFFF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27014" name="Line 6"/>
          <p:cNvSpPr>
            <a:spLocks noChangeShapeType="1"/>
          </p:cNvSpPr>
          <p:nvPr/>
        </p:nvSpPr>
        <p:spPr bwMode="auto">
          <a:xfrm>
            <a:off x="3262313" y="3028950"/>
            <a:ext cx="0" cy="21717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27015" name="Line 7"/>
          <p:cNvSpPr>
            <a:spLocks noChangeShapeType="1"/>
          </p:cNvSpPr>
          <p:nvPr/>
        </p:nvSpPr>
        <p:spPr bwMode="auto">
          <a:xfrm>
            <a:off x="3257550" y="5195888"/>
            <a:ext cx="26289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27016" name="Rectangle 8"/>
          <p:cNvSpPr>
            <a:spLocks noChangeArrowheads="1"/>
          </p:cNvSpPr>
          <p:nvPr/>
        </p:nvSpPr>
        <p:spPr bwMode="auto">
          <a:xfrm>
            <a:off x="4348163" y="4514850"/>
            <a:ext cx="104775" cy="10477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27017" name="Rectangle 9"/>
          <p:cNvSpPr>
            <a:spLocks noChangeArrowheads="1"/>
          </p:cNvSpPr>
          <p:nvPr/>
        </p:nvSpPr>
        <p:spPr bwMode="auto">
          <a:xfrm>
            <a:off x="4576763" y="4343400"/>
            <a:ext cx="104775" cy="10477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27018" name="Rectangle 10"/>
          <p:cNvSpPr>
            <a:spLocks noChangeArrowheads="1"/>
          </p:cNvSpPr>
          <p:nvPr/>
        </p:nvSpPr>
        <p:spPr bwMode="auto">
          <a:xfrm>
            <a:off x="4519613" y="4514850"/>
            <a:ext cx="104775" cy="10477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27019" name="Rectangle 11"/>
          <p:cNvSpPr>
            <a:spLocks noChangeArrowheads="1"/>
          </p:cNvSpPr>
          <p:nvPr/>
        </p:nvSpPr>
        <p:spPr bwMode="auto">
          <a:xfrm>
            <a:off x="4691063" y="4743450"/>
            <a:ext cx="104775" cy="10477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27020" name="Rectangle 12"/>
          <p:cNvSpPr>
            <a:spLocks noChangeArrowheads="1"/>
          </p:cNvSpPr>
          <p:nvPr/>
        </p:nvSpPr>
        <p:spPr bwMode="auto">
          <a:xfrm>
            <a:off x="5200650" y="4510088"/>
            <a:ext cx="104775" cy="10477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27021" name="Rectangle 13"/>
          <p:cNvSpPr>
            <a:spLocks noChangeArrowheads="1"/>
          </p:cNvSpPr>
          <p:nvPr/>
        </p:nvSpPr>
        <p:spPr bwMode="auto">
          <a:xfrm>
            <a:off x="4176713" y="4686300"/>
            <a:ext cx="104775" cy="10477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27022" name="Oval 14"/>
          <p:cNvSpPr>
            <a:spLocks noChangeArrowheads="1"/>
          </p:cNvSpPr>
          <p:nvPr/>
        </p:nvSpPr>
        <p:spPr bwMode="auto">
          <a:xfrm>
            <a:off x="3776663" y="3886200"/>
            <a:ext cx="104775" cy="1047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27023" name="Oval 15"/>
          <p:cNvSpPr>
            <a:spLocks noChangeArrowheads="1"/>
          </p:cNvSpPr>
          <p:nvPr/>
        </p:nvSpPr>
        <p:spPr bwMode="auto">
          <a:xfrm>
            <a:off x="3890963" y="4000500"/>
            <a:ext cx="104775" cy="1047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27024" name="Oval 16"/>
          <p:cNvSpPr>
            <a:spLocks noChangeArrowheads="1"/>
          </p:cNvSpPr>
          <p:nvPr/>
        </p:nvSpPr>
        <p:spPr bwMode="auto">
          <a:xfrm>
            <a:off x="4119563" y="3943350"/>
            <a:ext cx="104775" cy="1047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27025" name="Oval 17"/>
          <p:cNvSpPr>
            <a:spLocks noChangeArrowheads="1"/>
          </p:cNvSpPr>
          <p:nvPr/>
        </p:nvSpPr>
        <p:spPr bwMode="auto">
          <a:xfrm>
            <a:off x="4348163" y="3886200"/>
            <a:ext cx="104775" cy="1047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27026" name="Oval 18"/>
          <p:cNvSpPr>
            <a:spLocks noChangeArrowheads="1"/>
          </p:cNvSpPr>
          <p:nvPr/>
        </p:nvSpPr>
        <p:spPr bwMode="auto">
          <a:xfrm>
            <a:off x="3719513" y="4400550"/>
            <a:ext cx="104775" cy="1047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27027" name="Oval 19"/>
          <p:cNvSpPr>
            <a:spLocks noChangeArrowheads="1"/>
          </p:cNvSpPr>
          <p:nvPr/>
        </p:nvSpPr>
        <p:spPr bwMode="auto">
          <a:xfrm>
            <a:off x="4633913" y="3657600"/>
            <a:ext cx="104775" cy="1047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27028" name="Oval 20"/>
          <p:cNvSpPr>
            <a:spLocks noChangeArrowheads="1"/>
          </p:cNvSpPr>
          <p:nvPr/>
        </p:nvSpPr>
        <p:spPr bwMode="auto">
          <a:xfrm>
            <a:off x="4005263" y="4229100"/>
            <a:ext cx="104775" cy="1047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27029" name="Oval 21"/>
          <p:cNvSpPr>
            <a:spLocks noChangeArrowheads="1"/>
          </p:cNvSpPr>
          <p:nvPr/>
        </p:nvSpPr>
        <p:spPr bwMode="auto">
          <a:xfrm>
            <a:off x="4348163" y="4114800"/>
            <a:ext cx="104775" cy="1047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27030" name="Oval 22"/>
          <p:cNvSpPr>
            <a:spLocks noChangeArrowheads="1"/>
          </p:cNvSpPr>
          <p:nvPr/>
        </p:nvSpPr>
        <p:spPr bwMode="auto">
          <a:xfrm>
            <a:off x="4633913" y="4057650"/>
            <a:ext cx="104775" cy="1047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27031" name="Oval 23"/>
          <p:cNvSpPr>
            <a:spLocks noChangeArrowheads="1"/>
          </p:cNvSpPr>
          <p:nvPr/>
        </p:nvSpPr>
        <p:spPr bwMode="auto">
          <a:xfrm>
            <a:off x="3833813" y="4514850"/>
            <a:ext cx="104775" cy="1047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27032" name="Oval 24"/>
          <p:cNvSpPr>
            <a:spLocks noChangeArrowheads="1"/>
          </p:cNvSpPr>
          <p:nvPr/>
        </p:nvSpPr>
        <p:spPr bwMode="auto">
          <a:xfrm>
            <a:off x="3662363" y="4686300"/>
            <a:ext cx="104775" cy="1047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27033" name="Oval 25"/>
          <p:cNvSpPr>
            <a:spLocks noChangeArrowheads="1"/>
          </p:cNvSpPr>
          <p:nvPr/>
        </p:nvSpPr>
        <p:spPr bwMode="auto">
          <a:xfrm>
            <a:off x="4176713" y="3657600"/>
            <a:ext cx="104775" cy="1047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27034" name="Rectangle 26"/>
          <p:cNvSpPr>
            <a:spLocks noChangeArrowheads="1"/>
          </p:cNvSpPr>
          <p:nvPr/>
        </p:nvSpPr>
        <p:spPr bwMode="auto">
          <a:xfrm>
            <a:off x="4005263" y="4800600"/>
            <a:ext cx="104775" cy="10477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27035" name="Oval 27"/>
          <p:cNvSpPr>
            <a:spLocks noChangeArrowheads="1"/>
          </p:cNvSpPr>
          <p:nvPr/>
        </p:nvSpPr>
        <p:spPr bwMode="auto">
          <a:xfrm>
            <a:off x="4633913" y="3829050"/>
            <a:ext cx="104775" cy="1047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27036" name="Oval 28"/>
          <p:cNvSpPr>
            <a:spLocks noChangeArrowheads="1"/>
          </p:cNvSpPr>
          <p:nvPr/>
        </p:nvSpPr>
        <p:spPr bwMode="auto">
          <a:xfrm>
            <a:off x="5434013" y="3886200"/>
            <a:ext cx="104775" cy="1047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27037" name="Oval 29"/>
          <p:cNvSpPr>
            <a:spLocks noChangeArrowheads="1"/>
          </p:cNvSpPr>
          <p:nvPr/>
        </p:nvSpPr>
        <p:spPr bwMode="auto">
          <a:xfrm>
            <a:off x="5205413" y="4057650"/>
            <a:ext cx="104775" cy="1047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27038" name="Oval 30"/>
          <p:cNvSpPr>
            <a:spLocks noChangeArrowheads="1"/>
          </p:cNvSpPr>
          <p:nvPr/>
        </p:nvSpPr>
        <p:spPr bwMode="auto">
          <a:xfrm>
            <a:off x="5148263" y="4286250"/>
            <a:ext cx="104775" cy="1047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27039" name="Oval 31"/>
          <p:cNvSpPr>
            <a:spLocks noChangeArrowheads="1"/>
          </p:cNvSpPr>
          <p:nvPr/>
        </p:nvSpPr>
        <p:spPr bwMode="auto">
          <a:xfrm>
            <a:off x="5376863" y="4343400"/>
            <a:ext cx="104775" cy="1047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27040" name="Oval 32"/>
          <p:cNvSpPr>
            <a:spLocks noChangeArrowheads="1"/>
          </p:cNvSpPr>
          <p:nvPr/>
        </p:nvSpPr>
        <p:spPr bwMode="auto">
          <a:xfrm>
            <a:off x="5491163" y="4457700"/>
            <a:ext cx="104775" cy="1047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27041" name="Oval 33"/>
          <p:cNvSpPr>
            <a:spLocks noChangeArrowheads="1"/>
          </p:cNvSpPr>
          <p:nvPr/>
        </p:nvSpPr>
        <p:spPr bwMode="auto">
          <a:xfrm>
            <a:off x="5434013" y="4171950"/>
            <a:ext cx="104775" cy="104775"/>
          </a:xfrm>
          <a:prstGeom prst="ellipse">
            <a:avLst/>
          </a:prstGeom>
          <a:solidFill>
            <a:srgbClr val="FFFF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27042" name="Rectangle 34"/>
          <p:cNvSpPr>
            <a:spLocks noChangeArrowheads="1"/>
          </p:cNvSpPr>
          <p:nvPr/>
        </p:nvSpPr>
        <p:spPr bwMode="auto">
          <a:xfrm>
            <a:off x="4462463" y="3657600"/>
            <a:ext cx="104775" cy="104775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427043" name="Freeform 35" descr="Wide downward diagonal"/>
          <p:cNvSpPr>
            <a:spLocks/>
          </p:cNvSpPr>
          <p:nvPr/>
        </p:nvSpPr>
        <p:spPr bwMode="auto">
          <a:xfrm>
            <a:off x="3545681" y="3592117"/>
            <a:ext cx="1314450" cy="1263253"/>
          </a:xfrm>
          <a:custGeom>
            <a:avLst/>
            <a:gdLst>
              <a:gd name="T0" fmla="*/ 12 w 1104"/>
              <a:gd name="T1" fmla="*/ 945 h 1061"/>
              <a:gd name="T2" fmla="*/ 51 w 1104"/>
              <a:gd name="T3" fmla="*/ 534 h 1061"/>
              <a:gd name="T4" fmla="*/ 66 w 1104"/>
              <a:gd name="T5" fmla="*/ 457 h 1061"/>
              <a:gd name="T6" fmla="*/ 268 w 1104"/>
              <a:gd name="T7" fmla="*/ 155 h 1061"/>
              <a:gd name="T8" fmla="*/ 360 w 1104"/>
              <a:gd name="T9" fmla="*/ 101 h 1061"/>
              <a:gd name="T10" fmla="*/ 430 w 1104"/>
              <a:gd name="T11" fmla="*/ 54 h 1061"/>
              <a:gd name="T12" fmla="*/ 647 w 1104"/>
              <a:gd name="T13" fmla="*/ 0 h 1061"/>
              <a:gd name="T14" fmla="*/ 879 w 1104"/>
              <a:gd name="T15" fmla="*/ 8 h 1061"/>
              <a:gd name="T16" fmla="*/ 949 w 1104"/>
              <a:gd name="T17" fmla="*/ 31 h 1061"/>
              <a:gd name="T18" fmla="*/ 1065 w 1104"/>
              <a:gd name="T19" fmla="*/ 54 h 1061"/>
              <a:gd name="T20" fmla="*/ 1104 w 1104"/>
              <a:gd name="T21" fmla="*/ 124 h 1061"/>
              <a:gd name="T22" fmla="*/ 1096 w 1104"/>
              <a:gd name="T23" fmla="*/ 349 h 1061"/>
              <a:gd name="T24" fmla="*/ 1057 w 1104"/>
              <a:gd name="T25" fmla="*/ 418 h 1061"/>
              <a:gd name="T26" fmla="*/ 771 w 1104"/>
              <a:gd name="T27" fmla="*/ 565 h 1061"/>
              <a:gd name="T28" fmla="*/ 693 w 1104"/>
              <a:gd name="T29" fmla="*/ 604 h 1061"/>
              <a:gd name="T30" fmla="*/ 624 w 1104"/>
              <a:gd name="T31" fmla="*/ 643 h 1061"/>
              <a:gd name="T32" fmla="*/ 453 w 1104"/>
              <a:gd name="T33" fmla="*/ 782 h 1061"/>
              <a:gd name="T34" fmla="*/ 399 w 1104"/>
              <a:gd name="T35" fmla="*/ 821 h 1061"/>
              <a:gd name="T36" fmla="*/ 275 w 1104"/>
              <a:gd name="T37" fmla="*/ 929 h 1061"/>
              <a:gd name="T38" fmla="*/ 144 w 1104"/>
              <a:gd name="T39" fmla="*/ 968 h 1061"/>
              <a:gd name="T40" fmla="*/ 120 w 1104"/>
              <a:gd name="T41" fmla="*/ 976 h 1061"/>
              <a:gd name="T42" fmla="*/ 182 w 1104"/>
              <a:gd name="T43" fmla="*/ 937 h 1061"/>
              <a:gd name="T44" fmla="*/ 198 w 1104"/>
              <a:gd name="T45" fmla="*/ 1030 h 1061"/>
              <a:gd name="T46" fmla="*/ 120 w 1104"/>
              <a:gd name="T47" fmla="*/ 1061 h 1061"/>
              <a:gd name="T48" fmla="*/ 20 w 1104"/>
              <a:gd name="T49" fmla="*/ 1022 h 1061"/>
              <a:gd name="T50" fmla="*/ 12 w 1104"/>
              <a:gd name="T51" fmla="*/ 945 h 10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04" h="1061">
                <a:moveTo>
                  <a:pt x="12" y="945"/>
                </a:moveTo>
                <a:cubicBezTo>
                  <a:pt x="21" y="808"/>
                  <a:pt x="19" y="668"/>
                  <a:pt x="51" y="534"/>
                </a:cubicBezTo>
                <a:cubicBezTo>
                  <a:pt x="53" y="525"/>
                  <a:pt x="63" y="465"/>
                  <a:pt x="66" y="457"/>
                </a:cubicBezTo>
                <a:cubicBezTo>
                  <a:pt x="108" y="349"/>
                  <a:pt x="179" y="231"/>
                  <a:pt x="268" y="155"/>
                </a:cubicBezTo>
                <a:cubicBezTo>
                  <a:pt x="328" y="104"/>
                  <a:pt x="265" y="164"/>
                  <a:pt x="360" y="101"/>
                </a:cubicBezTo>
                <a:cubicBezTo>
                  <a:pt x="383" y="86"/>
                  <a:pt x="403" y="63"/>
                  <a:pt x="430" y="54"/>
                </a:cubicBezTo>
                <a:cubicBezTo>
                  <a:pt x="502" y="31"/>
                  <a:pt x="572" y="11"/>
                  <a:pt x="647" y="0"/>
                </a:cubicBezTo>
                <a:cubicBezTo>
                  <a:pt x="724" y="3"/>
                  <a:pt x="802" y="3"/>
                  <a:pt x="879" y="8"/>
                </a:cubicBezTo>
                <a:cubicBezTo>
                  <a:pt x="902" y="9"/>
                  <a:pt x="927" y="26"/>
                  <a:pt x="949" y="31"/>
                </a:cubicBezTo>
                <a:cubicBezTo>
                  <a:pt x="987" y="40"/>
                  <a:pt x="1026" y="48"/>
                  <a:pt x="1065" y="54"/>
                </a:cubicBezTo>
                <a:cubicBezTo>
                  <a:pt x="1080" y="78"/>
                  <a:pt x="1088" y="101"/>
                  <a:pt x="1104" y="124"/>
                </a:cubicBezTo>
                <a:cubicBezTo>
                  <a:pt x="1101" y="199"/>
                  <a:pt x="1101" y="274"/>
                  <a:pt x="1096" y="349"/>
                </a:cubicBezTo>
                <a:cubicBezTo>
                  <a:pt x="1094" y="375"/>
                  <a:pt x="1057" y="418"/>
                  <a:pt x="1057" y="418"/>
                </a:cubicBezTo>
                <a:cubicBezTo>
                  <a:pt x="1010" y="559"/>
                  <a:pt x="899" y="557"/>
                  <a:pt x="771" y="565"/>
                </a:cubicBezTo>
                <a:cubicBezTo>
                  <a:pt x="737" y="574"/>
                  <a:pt x="725" y="593"/>
                  <a:pt x="693" y="604"/>
                </a:cubicBezTo>
                <a:cubicBezTo>
                  <a:pt x="672" y="626"/>
                  <a:pt x="650" y="626"/>
                  <a:pt x="624" y="643"/>
                </a:cubicBezTo>
                <a:cubicBezTo>
                  <a:pt x="570" y="678"/>
                  <a:pt x="512" y="765"/>
                  <a:pt x="453" y="782"/>
                </a:cubicBezTo>
                <a:cubicBezTo>
                  <a:pt x="435" y="802"/>
                  <a:pt x="425" y="812"/>
                  <a:pt x="399" y="821"/>
                </a:cubicBezTo>
                <a:cubicBezTo>
                  <a:pt x="369" y="867"/>
                  <a:pt x="324" y="905"/>
                  <a:pt x="275" y="929"/>
                </a:cubicBezTo>
                <a:cubicBezTo>
                  <a:pt x="243" y="964"/>
                  <a:pt x="189" y="961"/>
                  <a:pt x="144" y="968"/>
                </a:cubicBezTo>
                <a:cubicBezTo>
                  <a:pt x="136" y="971"/>
                  <a:pt x="124" y="983"/>
                  <a:pt x="120" y="976"/>
                </a:cubicBezTo>
                <a:cubicBezTo>
                  <a:pt x="109" y="954"/>
                  <a:pt x="182" y="937"/>
                  <a:pt x="182" y="937"/>
                </a:cubicBezTo>
                <a:cubicBezTo>
                  <a:pt x="228" y="952"/>
                  <a:pt x="233" y="994"/>
                  <a:pt x="198" y="1030"/>
                </a:cubicBezTo>
                <a:cubicBezTo>
                  <a:pt x="178" y="1051"/>
                  <a:pt x="147" y="1054"/>
                  <a:pt x="120" y="1061"/>
                </a:cubicBezTo>
                <a:cubicBezTo>
                  <a:pt x="52" y="1053"/>
                  <a:pt x="57" y="1061"/>
                  <a:pt x="20" y="1022"/>
                </a:cubicBezTo>
                <a:cubicBezTo>
                  <a:pt x="0" y="966"/>
                  <a:pt x="0" y="992"/>
                  <a:pt x="12" y="945"/>
                </a:cubicBezTo>
                <a:close/>
              </a:path>
            </a:pathLst>
          </a:custGeom>
          <a:pattFill prst="wdDnDiag">
            <a:fgClr>
              <a:srgbClr val="FF99CC">
                <a:alpha val="50000"/>
              </a:srgbClr>
            </a:fgClr>
            <a:bgClr>
              <a:srgbClr val="FFFFFF">
                <a:alpha val="50000"/>
              </a:srgbClr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3229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012" grpId="0" animBg="1"/>
      <p:bldP spid="427013" grpId="0" animBg="1"/>
      <p:bldP spid="4270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What is Cluster Analysis?</a:t>
            </a:r>
          </a:p>
        </p:txBody>
      </p:sp>
      <p:sp>
        <p:nvSpPr>
          <p:cNvPr id="307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1295400"/>
          </a:xfrm>
        </p:spPr>
        <p:txBody>
          <a:bodyPr/>
          <a:lstStyle/>
          <a:p>
            <a:r>
              <a:rPr lang="en-US" altLang="en-US" sz="2400" smtClean="0"/>
              <a:t>Finding groups of objects such that the objects in a group will be similar (or related) to one another and different from (or unrelated to) the objects in other groups</a:t>
            </a:r>
          </a:p>
        </p:txBody>
      </p:sp>
      <p:grpSp>
        <p:nvGrpSpPr>
          <p:cNvPr id="3076" name="Group 6"/>
          <p:cNvGrpSpPr>
            <a:grpSpLocks/>
          </p:cNvGrpSpPr>
          <p:nvPr/>
        </p:nvGrpSpPr>
        <p:grpSpPr bwMode="auto">
          <a:xfrm>
            <a:off x="3124200" y="3379788"/>
            <a:ext cx="3048000" cy="2678112"/>
            <a:chOff x="2160" y="2544"/>
            <a:chExt cx="1920" cy="1687"/>
          </a:xfrm>
        </p:grpSpPr>
        <p:sp>
          <p:nvSpPr>
            <p:cNvPr id="3087" name="Line 7"/>
            <p:cNvSpPr>
              <a:spLocks noChangeShapeType="1"/>
            </p:cNvSpPr>
            <p:nvPr/>
          </p:nvSpPr>
          <p:spPr bwMode="auto">
            <a:xfrm>
              <a:off x="2736" y="2544"/>
              <a:ext cx="0" cy="11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8" name="Line 8"/>
            <p:cNvSpPr>
              <a:spLocks noChangeShapeType="1"/>
            </p:cNvSpPr>
            <p:nvPr/>
          </p:nvSpPr>
          <p:spPr bwMode="auto">
            <a:xfrm>
              <a:off x="2736" y="3696"/>
              <a:ext cx="13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89" name="Freeform 9"/>
            <p:cNvSpPr>
              <a:spLocks/>
            </p:cNvSpPr>
            <p:nvPr/>
          </p:nvSpPr>
          <p:spPr bwMode="auto">
            <a:xfrm>
              <a:off x="2226" y="3696"/>
              <a:ext cx="510" cy="535"/>
            </a:xfrm>
            <a:custGeom>
              <a:avLst/>
              <a:gdLst>
                <a:gd name="T0" fmla="*/ 510 w 510"/>
                <a:gd name="T1" fmla="*/ 0 h 535"/>
                <a:gd name="T2" fmla="*/ 0 w 510"/>
                <a:gd name="T3" fmla="*/ 535 h 535"/>
                <a:gd name="T4" fmla="*/ 0 60000 65536"/>
                <a:gd name="T5" fmla="*/ 0 60000 65536"/>
                <a:gd name="T6" fmla="*/ 0 w 510"/>
                <a:gd name="T7" fmla="*/ 0 h 535"/>
                <a:gd name="T8" fmla="*/ 510 w 510"/>
                <a:gd name="T9" fmla="*/ 535 h 53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0" name="AutoShape 10"/>
            <p:cNvSpPr>
              <a:spLocks noChangeArrowheads="1"/>
            </p:cNvSpPr>
            <p:nvPr/>
          </p:nvSpPr>
          <p:spPr bwMode="auto">
            <a:xfrm>
              <a:off x="3264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1" name="AutoShape 11"/>
            <p:cNvSpPr>
              <a:spLocks noChangeArrowheads="1"/>
            </p:cNvSpPr>
            <p:nvPr/>
          </p:nvSpPr>
          <p:spPr bwMode="auto">
            <a:xfrm>
              <a:off x="3408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2" name="AutoShape 12"/>
            <p:cNvSpPr>
              <a:spLocks noChangeArrowheads="1"/>
            </p:cNvSpPr>
            <p:nvPr/>
          </p:nvSpPr>
          <p:spPr bwMode="auto">
            <a:xfrm>
              <a:off x="3360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3" name="AutoShape 13"/>
            <p:cNvSpPr>
              <a:spLocks noChangeArrowheads="1"/>
            </p:cNvSpPr>
            <p:nvPr/>
          </p:nvSpPr>
          <p:spPr bwMode="auto">
            <a:xfrm>
              <a:off x="3360" y="302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4" name="AutoShape 14"/>
            <p:cNvSpPr>
              <a:spLocks noChangeArrowheads="1"/>
            </p:cNvSpPr>
            <p:nvPr/>
          </p:nvSpPr>
          <p:spPr bwMode="auto">
            <a:xfrm>
              <a:off x="3600" y="288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5" name="AutoShape 15"/>
            <p:cNvSpPr>
              <a:spLocks noChangeArrowheads="1"/>
            </p:cNvSpPr>
            <p:nvPr/>
          </p:nvSpPr>
          <p:spPr bwMode="auto">
            <a:xfrm>
              <a:off x="3504" y="278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6" name="AutoShape 16"/>
            <p:cNvSpPr>
              <a:spLocks noChangeArrowheads="1"/>
            </p:cNvSpPr>
            <p:nvPr/>
          </p:nvSpPr>
          <p:spPr bwMode="auto">
            <a:xfrm>
              <a:off x="3168" y="273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7" name="AutoShape 17"/>
            <p:cNvSpPr>
              <a:spLocks noChangeArrowheads="1"/>
            </p:cNvSpPr>
            <p:nvPr/>
          </p:nvSpPr>
          <p:spPr bwMode="auto">
            <a:xfrm>
              <a:off x="3504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8" name="AutoShape 18"/>
            <p:cNvSpPr>
              <a:spLocks noChangeArrowheads="1"/>
            </p:cNvSpPr>
            <p:nvPr/>
          </p:nvSpPr>
          <p:spPr bwMode="auto">
            <a:xfrm>
              <a:off x="3168" y="297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99" name="AutoShape 19"/>
            <p:cNvSpPr>
              <a:spLocks noChangeArrowheads="1"/>
            </p:cNvSpPr>
            <p:nvPr/>
          </p:nvSpPr>
          <p:spPr bwMode="auto">
            <a:xfrm>
              <a:off x="2160" y="3264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0" name="AutoShape 20"/>
            <p:cNvSpPr>
              <a:spLocks noChangeArrowheads="1"/>
            </p:cNvSpPr>
            <p:nvPr/>
          </p:nvSpPr>
          <p:spPr bwMode="auto">
            <a:xfrm>
              <a:off x="2304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1" name="AutoShape 21"/>
            <p:cNvSpPr>
              <a:spLocks noChangeArrowheads="1"/>
            </p:cNvSpPr>
            <p:nvPr/>
          </p:nvSpPr>
          <p:spPr bwMode="auto">
            <a:xfrm>
              <a:off x="2304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2" name="AutoShape 22"/>
            <p:cNvSpPr>
              <a:spLocks noChangeArrowheads="1"/>
            </p:cNvSpPr>
            <p:nvPr/>
          </p:nvSpPr>
          <p:spPr bwMode="auto">
            <a:xfrm>
              <a:off x="2448" y="3312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3" name="AutoShape 23"/>
            <p:cNvSpPr>
              <a:spLocks noChangeArrowheads="1"/>
            </p:cNvSpPr>
            <p:nvPr/>
          </p:nvSpPr>
          <p:spPr bwMode="auto">
            <a:xfrm>
              <a:off x="2352" y="316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4" name="AutoShape 24"/>
            <p:cNvSpPr>
              <a:spLocks noChangeArrowheads="1"/>
            </p:cNvSpPr>
            <p:nvPr/>
          </p:nvSpPr>
          <p:spPr bwMode="auto">
            <a:xfrm>
              <a:off x="2448" y="3456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5" name="AutoShape 25"/>
            <p:cNvSpPr>
              <a:spLocks noChangeArrowheads="1"/>
            </p:cNvSpPr>
            <p:nvPr/>
          </p:nvSpPr>
          <p:spPr bwMode="auto">
            <a:xfrm>
              <a:off x="2160" y="3408"/>
              <a:ext cx="96" cy="96"/>
            </a:xfrm>
            <a:prstGeom prst="octagon">
              <a:avLst>
                <a:gd name="adj" fmla="val 29287"/>
              </a:avLst>
            </a:prstGeom>
            <a:solidFill>
              <a:srgbClr val="FF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6" name="AutoShape 26"/>
            <p:cNvSpPr>
              <a:spLocks noChangeArrowheads="1"/>
            </p:cNvSpPr>
            <p:nvPr/>
          </p:nvSpPr>
          <p:spPr bwMode="auto">
            <a:xfrm>
              <a:off x="3504" y="355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7" name="AutoShape 27"/>
            <p:cNvSpPr>
              <a:spLocks noChangeArrowheads="1"/>
            </p:cNvSpPr>
            <p:nvPr/>
          </p:nvSpPr>
          <p:spPr bwMode="auto">
            <a:xfrm>
              <a:off x="3792" y="3600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8" name="AutoShape 28"/>
            <p:cNvSpPr>
              <a:spLocks noChangeArrowheads="1"/>
            </p:cNvSpPr>
            <p:nvPr/>
          </p:nvSpPr>
          <p:spPr bwMode="auto">
            <a:xfrm>
              <a:off x="3648" y="3696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09" name="AutoShape 29"/>
            <p:cNvSpPr>
              <a:spLocks noChangeArrowheads="1"/>
            </p:cNvSpPr>
            <p:nvPr/>
          </p:nvSpPr>
          <p:spPr bwMode="auto">
            <a:xfrm>
              <a:off x="3504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10" name="AutoShape 30"/>
            <p:cNvSpPr>
              <a:spLocks noChangeArrowheads="1"/>
            </p:cNvSpPr>
            <p:nvPr/>
          </p:nvSpPr>
          <p:spPr bwMode="auto">
            <a:xfrm>
              <a:off x="3696" y="3792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11" name="AutoShape 31"/>
            <p:cNvSpPr>
              <a:spLocks noChangeArrowheads="1"/>
            </p:cNvSpPr>
            <p:nvPr/>
          </p:nvSpPr>
          <p:spPr bwMode="auto">
            <a:xfrm flipV="1">
              <a:off x="3504" y="3648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112" name="AutoShape 32"/>
            <p:cNvSpPr>
              <a:spLocks noChangeArrowheads="1"/>
            </p:cNvSpPr>
            <p:nvPr/>
          </p:nvSpPr>
          <p:spPr bwMode="auto">
            <a:xfrm>
              <a:off x="3696" y="3504"/>
              <a:ext cx="96" cy="96"/>
            </a:xfrm>
            <a:prstGeom prst="octagon">
              <a:avLst>
                <a:gd name="adj" fmla="val 29287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3" name="Group 33"/>
          <p:cNvGrpSpPr>
            <a:grpSpLocks/>
          </p:cNvGrpSpPr>
          <p:nvPr/>
        </p:nvGrpSpPr>
        <p:grpSpPr bwMode="auto">
          <a:xfrm>
            <a:off x="5105400" y="2476500"/>
            <a:ext cx="3048000" cy="2514600"/>
            <a:chOff x="3312" y="1584"/>
            <a:chExt cx="1920" cy="1584"/>
          </a:xfrm>
        </p:grpSpPr>
        <p:sp>
          <p:nvSpPr>
            <p:cNvPr id="3085" name="Line 34"/>
            <p:cNvSpPr>
              <a:spLocks noChangeShapeType="1"/>
            </p:cNvSpPr>
            <p:nvPr/>
          </p:nvSpPr>
          <p:spPr bwMode="auto">
            <a:xfrm flipH="1" flipV="1">
              <a:off x="3312" y="2736"/>
              <a:ext cx="144" cy="432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6" name="AutoShape 35"/>
            <p:cNvSpPr>
              <a:spLocks noChangeArrowheads="1"/>
            </p:cNvSpPr>
            <p:nvPr/>
          </p:nvSpPr>
          <p:spPr bwMode="auto">
            <a:xfrm>
              <a:off x="3984" y="1584"/>
              <a:ext cx="1248" cy="672"/>
            </a:xfrm>
            <a:prstGeom prst="wedgeRectCallout">
              <a:avLst>
                <a:gd name="adj1" fmla="val -93509"/>
                <a:gd name="adj2" fmla="val 150894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 b="0">
                  <a:latin typeface="Tahoma" pitchFamily="34" charset="0"/>
                </a:rPr>
                <a:t>Inter-cluster distances are maximized</a:t>
              </a:r>
            </a:p>
          </p:txBody>
        </p:sp>
      </p:grp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2743200" y="3467100"/>
            <a:ext cx="3276600" cy="2286000"/>
            <a:chOff x="1824" y="2208"/>
            <a:chExt cx="2064" cy="1440"/>
          </a:xfrm>
        </p:grpSpPr>
        <p:sp>
          <p:nvSpPr>
            <p:cNvPr id="3082" name="Oval 37"/>
            <p:cNvSpPr>
              <a:spLocks noChangeArrowheads="1"/>
            </p:cNvSpPr>
            <p:nvPr/>
          </p:nvSpPr>
          <p:spPr bwMode="auto">
            <a:xfrm>
              <a:off x="1824" y="2592"/>
              <a:ext cx="816" cy="720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83" name="Oval 38"/>
            <p:cNvSpPr>
              <a:spLocks noChangeArrowheads="1"/>
            </p:cNvSpPr>
            <p:nvPr/>
          </p:nvSpPr>
          <p:spPr bwMode="auto">
            <a:xfrm>
              <a:off x="2928" y="2208"/>
              <a:ext cx="720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084" name="Oval 39"/>
            <p:cNvSpPr>
              <a:spLocks noChangeArrowheads="1"/>
            </p:cNvSpPr>
            <p:nvPr/>
          </p:nvSpPr>
          <p:spPr bwMode="auto">
            <a:xfrm>
              <a:off x="3216" y="3024"/>
              <a:ext cx="672" cy="624"/>
            </a:xfrm>
            <a:prstGeom prst="ellipse">
              <a:avLst/>
            </a:prstGeom>
            <a:noFill/>
            <a:ln w="2540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1143000" y="2781300"/>
            <a:ext cx="2286000" cy="1676400"/>
            <a:chOff x="816" y="1776"/>
            <a:chExt cx="1440" cy="1056"/>
          </a:xfrm>
        </p:grpSpPr>
        <p:sp>
          <p:nvSpPr>
            <p:cNvPr id="3080" name="Line 41"/>
            <p:cNvSpPr>
              <a:spLocks noChangeShapeType="1"/>
            </p:cNvSpPr>
            <p:nvPr/>
          </p:nvSpPr>
          <p:spPr bwMode="auto">
            <a:xfrm flipV="1">
              <a:off x="2064" y="2736"/>
              <a:ext cx="192" cy="96"/>
            </a:xfrm>
            <a:prstGeom prst="line">
              <a:avLst/>
            </a:prstGeom>
            <a:noFill/>
            <a:ln w="25400">
              <a:solidFill>
                <a:srgbClr val="CC66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81" name="AutoShape 42"/>
            <p:cNvSpPr>
              <a:spLocks noChangeArrowheads="1"/>
            </p:cNvSpPr>
            <p:nvPr/>
          </p:nvSpPr>
          <p:spPr bwMode="auto">
            <a:xfrm>
              <a:off x="816" y="1776"/>
              <a:ext cx="1248" cy="672"/>
            </a:xfrm>
            <a:prstGeom prst="wedgeRectCallout">
              <a:avLst>
                <a:gd name="adj1" fmla="val 56250"/>
                <a:gd name="adj2" fmla="val 92856"/>
              </a:avLst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1400"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 b="0">
                  <a:latin typeface="Tahoma" pitchFamily="34" charset="0"/>
                </a:rPr>
                <a:t>Intra-cluster distances are minimized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47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many clusters? (Using K-means)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C0D0-681C-40CC-9980-FC45852423DE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15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840" y="2083630"/>
            <a:ext cx="3341222" cy="300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95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7C0D0-681C-40CC-9980-FC45852423DE}" type="slidenum">
              <a:rPr lang="en-US" smtClean="0">
                <a:solidFill>
                  <a:prstClr val="white"/>
                </a:solidFill>
                <a:latin typeface="Calibri"/>
              </a:rPr>
              <a:pPr>
                <a:defRPr/>
              </a:pPr>
              <a:t>16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3058830" y="1707200"/>
            <a:ext cx="4877472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 type="none" w="med" len="lg"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en-US" sz="1500" b="1" dirty="0">
                <a:solidFill>
                  <a:schemeClr val="tx2"/>
                </a:solidFill>
              </a:rPr>
              <a:t>1.	Select inputs.</a:t>
            </a:r>
          </a:p>
          <a:p>
            <a:pPr eaLnBrk="1" hangingPunct="1"/>
            <a:endParaRPr lang="en-US" sz="1500" b="1" dirty="0">
              <a:solidFill>
                <a:schemeClr val="tx2"/>
              </a:solidFill>
            </a:endParaRPr>
          </a:p>
          <a:p>
            <a:pPr eaLnBrk="1" hangingPunct="1"/>
            <a:r>
              <a:rPr lang="en-US" sz="1500" b="1" dirty="0">
                <a:solidFill>
                  <a:schemeClr val="tx2"/>
                </a:solidFill>
              </a:rPr>
              <a:t>2.	Select k cluster centers.</a:t>
            </a:r>
          </a:p>
          <a:p>
            <a:pPr eaLnBrk="1" hangingPunct="1"/>
            <a:endParaRPr lang="en-US" sz="1500" b="1" dirty="0">
              <a:solidFill>
                <a:schemeClr val="tx2"/>
              </a:solidFill>
            </a:endParaRPr>
          </a:p>
          <a:p>
            <a:pPr eaLnBrk="1" hangingPunct="1"/>
            <a:r>
              <a:rPr lang="en-US" sz="1500" b="1" dirty="0">
                <a:solidFill>
                  <a:schemeClr val="tx2"/>
                </a:solidFill>
              </a:rPr>
              <a:t>3.	Assign cases to closest center.</a:t>
            </a:r>
          </a:p>
          <a:p>
            <a:pPr eaLnBrk="1" hangingPunct="1"/>
            <a:endParaRPr lang="en-US" sz="1500" b="1" dirty="0">
              <a:solidFill>
                <a:schemeClr val="tx2"/>
              </a:solidFill>
            </a:endParaRPr>
          </a:p>
          <a:p>
            <a:pPr eaLnBrk="1" hangingPunct="1"/>
            <a:r>
              <a:rPr lang="en-US" sz="1500" b="1" dirty="0">
                <a:solidFill>
                  <a:schemeClr val="tx2"/>
                </a:solidFill>
              </a:rPr>
              <a:t>4.	Update cluster centers.</a:t>
            </a:r>
          </a:p>
          <a:p>
            <a:pPr eaLnBrk="1" hangingPunct="1"/>
            <a:endParaRPr lang="en-US" sz="1500" b="1" dirty="0">
              <a:solidFill>
                <a:schemeClr val="tx2"/>
              </a:solidFill>
            </a:endParaRPr>
          </a:p>
          <a:p>
            <a:pPr eaLnBrk="1" hangingPunct="1"/>
            <a:r>
              <a:rPr lang="en-US" sz="1500" b="1" dirty="0">
                <a:solidFill>
                  <a:schemeClr val="tx2"/>
                </a:solidFill>
              </a:rPr>
              <a:t>5.	Re-assign cases.</a:t>
            </a:r>
          </a:p>
          <a:p>
            <a:pPr eaLnBrk="1" hangingPunct="1"/>
            <a:endParaRPr lang="en-US" sz="1500" b="1" dirty="0">
              <a:solidFill>
                <a:schemeClr val="tx2"/>
              </a:solidFill>
            </a:endParaRPr>
          </a:p>
          <a:p>
            <a:pPr eaLnBrk="1" hangingPunct="1"/>
            <a:r>
              <a:rPr lang="en-US" sz="1500" b="1" dirty="0">
                <a:solidFill>
                  <a:schemeClr val="tx2"/>
                </a:solidFill>
              </a:rPr>
              <a:t>6.	Repeat steps 4 and 5</a:t>
            </a:r>
          </a:p>
          <a:p>
            <a:pPr eaLnBrk="1" hangingPunct="1"/>
            <a:r>
              <a:rPr lang="en-US" sz="1500" b="1" dirty="0">
                <a:solidFill>
                  <a:schemeClr val="tx2"/>
                </a:solidFill>
              </a:rPr>
              <a:t>	until convergence.</a:t>
            </a:r>
          </a:p>
        </p:txBody>
      </p:sp>
    </p:spTree>
    <p:extLst>
      <p:ext uri="{BB962C8B-B14F-4D97-AF65-F5344CB8AC3E}">
        <p14:creationId xmlns:p14="http://schemas.microsoft.com/office/powerpoint/2010/main" val="1344552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C0D0-681C-40CC-9980-FC45852423DE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17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20" y="1101840"/>
            <a:ext cx="4903073" cy="40510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76160" y="1307523"/>
            <a:ext cx="103909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Interactive demo:</a:t>
            </a:r>
          </a:p>
          <a:p>
            <a:r>
              <a:rPr lang="en-US" sz="1350" dirty="0">
                <a:hlinkClick r:id="rId3"/>
              </a:rPr>
              <a:t>Link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87530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Public Utilities</a:t>
            </a:r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3050" lvl="0" indent="-273050" algn="l" rtl="0">
              <a:spcBef>
                <a:spcPts val="0"/>
              </a:spcBef>
              <a:spcAft>
                <a:spcPts val="0"/>
              </a:spcAft>
              <a:buSzPts val="2210"/>
              <a:buFont typeface="Noto Sans Symbols"/>
              <a:buNone/>
            </a:pPr>
            <a:r>
              <a:rPr lang="en-US" sz="2800" b="1" dirty="0"/>
              <a:t>Goal:</a:t>
            </a:r>
            <a:r>
              <a:rPr lang="en-US" sz="2800" dirty="0"/>
              <a:t>  find clusters of similar utilities</a:t>
            </a:r>
            <a:endParaRPr sz="2800" dirty="0"/>
          </a:p>
          <a:p>
            <a:pPr marL="273050" lvl="0" indent="-273050" algn="l" rtl="0">
              <a:spcBef>
                <a:spcPts val="575"/>
              </a:spcBef>
              <a:spcAft>
                <a:spcPts val="0"/>
              </a:spcAft>
              <a:buSzPts val="2210"/>
              <a:buFont typeface="Noto Sans Symbols"/>
              <a:buNone/>
            </a:pPr>
            <a:endParaRPr sz="2800" b="1" dirty="0"/>
          </a:p>
          <a:p>
            <a:pPr marL="273050" lvl="0" indent="-273050" algn="l" rtl="0">
              <a:spcBef>
                <a:spcPts val="575"/>
              </a:spcBef>
              <a:spcAft>
                <a:spcPts val="0"/>
              </a:spcAft>
              <a:buSzPts val="2210"/>
              <a:buFont typeface="Noto Sans Symbols"/>
              <a:buNone/>
            </a:pPr>
            <a:r>
              <a:rPr lang="en-US" sz="2800" b="1" dirty="0"/>
              <a:t>Data:</a:t>
            </a:r>
            <a:r>
              <a:rPr lang="en-US" sz="2800" dirty="0"/>
              <a:t> 22 firms, 8 variables</a:t>
            </a:r>
            <a:endParaRPr sz="2800" dirty="0"/>
          </a:p>
          <a:p>
            <a:pPr marL="822325" lvl="2" indent="-228600" algn="l" rtl="0">
              <a:spcBef>
                <a:spcPts val="375"/>
              </a:spcBef>
              <a:spcAft>
                <a:spcPts val="0"/>
              </a:spcAft>
              <a:buSzPts val="1700"/>
              <a:buFont typeface="Noto Sans Symbols"/>
              <a:buNone/>
            </a:pPr>
            <a:r>
              <a:rPr lang="en-US" sz="2000" dirty="0"/>
              <a:t>Fixed-charge covering ratio</a:t>
            </a:r>
            <a:endParaRPr sz="2000" dirty="0"/>
          </a:p>
          <a:p>
            <a:pPr marL="822325" lvl="2" indent="-228600" algn="l" rtl="0">
              <a:spcBef>
                <a:spcPts val="375"/>
              </a:spcBef>
              <a:spcAft>
                <a:spcPts val="0"/>
              </a:spcAft>
              <a:buSzPts val="1700"/>
              <a:buFont typeface="Noto Sans Symbols"/>
              <a:buNone/>
            </a:pPr>
            <a:r>
              <a:rPr lang="en-US" sz="2000" dirty="0"/>
              <a:t>Rate of return on capital</a:t>
            </a:r>
            <a:endParaRPr sz="2000" dirty="0"/>
          </a:p>
          <a:p>
            <a:pPr marL="822325" lvl="2" indent="-228600" algn="l" rtl="0">
              <a:spcBef>
                <a:spcPts val="375"/>
              </a:spcBef>
              <a:spcAft>
                <a:spcPts val="0"/>
              </a:spcAft>
              <a:buSzPts val="1700"/>
              <a:buFont typeface="Noto Sans Symbols"/>
              <a:buNone/>
            </a:pPr>
            <a:r>
              <a:rPr lang="en-US" sz="2000" dirty="0"/>
              <a:t>Cost per kilowatt capacity</a:t>
            </a:r>
            <a:endParaRPr sz="2000" dirty="0"/>
          </a:p>
          <a:p>
            <a:pPr marL="822325" lvl="2" indent="-228600" algn="l" rtl="0">
              <a:spcBef>
                <a:spcPts val="375"/>
              </a:spcBef>
              <a:spcAft>
                <a:spcPts val="0"/>
              </a:spcAft>
              <a:buSzPts val="1700"/>
              <a:buFont typeface="Noto Sans Symbols"/>
              <a:buNone/>
            </a:pPr>
            <a:r>
              <a:rPr lang="en-US" sz="2000" dirty="0"/>
              <a:t>Annual load factor</a:t>
            </a:r>
            <a:endParaRPr sz="2000" dirty="0"/>
          </a:p>
          <a:p>
            <a:pPr marL="822325" lvl="2" indent="-228600" algn="l" rtl="0">
              <a:spcBef>
                <a:spcPts val="375"/>
              </a:spcBef>
              <a:spcAft>
                <a:spcPts val="0"/>
              </a:spcAft>
              <a:buSzPts val="1700"/>
              <a:buFont typeface="Noto Sans Symbols"/>
              <a:buNone/>
            </a:pPr>
            <a:r>
              <a:rPr lang="en-US" sz="2000" dirty="0"/>
              <a:t>Growth in peak demand</a:t>
            </a:r>
            <a:endParaRPr sz="2000" dirty="0"/>
          </a:p>
          <a:p>
            <a:pPr marL="822325" lvl="2" indent="-228600" algn="l" rtl="0">
              <a:spcBef>
                <a:spcPts val="375"/>
              </a:spcBef>
              <a:spcAft>
                <a:spcPts val="0"/>
              </a:spcAft>
              <a:buSzPts val="1700"/>
              <a:buFont typeface="Noto Sans Symbols"/>
              <a:buNone/>
            </a:pPr>
            <a:r>
              <a:rPr lang="en-US" sz="2000" dirty="0"/>
              <a:t>Sales</a:t>
            </a:r>
            <a:endParaRPr sz="2000" dirty="0"/>
          </a:p>
          <a:p>
            <a:pPr marL="822325" lvl="2" indent="-228600" algn="l" rtl="0">
              <a:spcBef>
                <a:spcPts val="375"/>
              </a:spcBef>
              <a:spcAft>
                <a:spcPts val="0"/>
              </a:spcAft>
              <a:buSzPts val="1700"/>
              <a:buFont typeface="Noto Sans Symbols"/>
              <a:buNone/>
            </a:pPr>
            <a:r>
              <a:rPr lang="en-US" sz="2000" dirty="0"/>
              <a:t>% nuclear</a:t>
            </a:r>
            <a:endParaRPr sz="2000" dirty="0"/>
          </a:p>
          <a:p>
            <a:pPr marL="822325" lvl="2" indent="-228600" algn="l" rtl="0">
              <a:spcBef>
                <a:spcPts val="375"/>
              </a:spcBef>
              <a:spcAft>
                <a:spcPts val="0"/>
              </a:spcAft>
              <a:buSzPts val="1700"/>
              <a:buFont typeface="Noto Sans Symbols"/>
              <a:buNone/>
            </a:pPr>
            <a:r>
              <a:rPr lang="en-US" sz="2000" dirty="0"/>
              <a:t>Fuel costs per kwh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037747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815" y="507520"/>
            <a:ext cx="8172450" cy="5105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7894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Midterm</a:t>
            </a:r>
          </a:p>
          <a:p>
            <a:r>
              <a:rPr lang="en-US" dirty="0" smtClean="0"/>
              <a:t>Group </a:t>
            </a:r>
            <a:r>
              <a:rPr lang="en-US" dirty="0" smtClean="0"/>
              <a:t>project</a:t>
            </a:r>
          </a:p>
          <a:p>
            <a:r>
              <a:rPr lang="en-US" dirty="0" smtClean="0"/>
              <a:t>Malcom Gladwell’s On Spaghetti Sauce video comments</a:t>
            </a:r>
            <a:endParaRPr lang="en-US" dirty="0" smtClean="0"/>
          </a:p>
          <a:p>
            <a:r>
              <a:rPr lang="en-US" dirty="0" smtClean="0"/>
              <a:t>Unsupervised learning</a:t>
            </a:r>
          </a:p>
          <a:p>
            <a:r>
              <a:rPr lang="en-US" dirty="0" smtClean="0"/>
              <a:t>Open questions about the project if you started looking at datasets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7C0D0-681C-40CC-9980-FC45852423DE}" type="slidenum">
              <a:rPr lang="en-US" smtClean="0">
                <a:solidFill>
                  <a:prstClr val="white"/>
                </a:solidFill>
                <a:latin typeface="Calibri"/>
              </a:rPr>
              <a:pPr>
                <a:defRPr/>
              </a:pPr>
              <a:t>2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0022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939" y="382438"/>
            <a:ext cx="832485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8"/>
          <p:cNvSpPr/>
          <p:nvPr/>
        </p:nvSpPr>
        <p:spPr>
          <a:xfrm>
            <a:off x="2222739" y="4421038"/>
            <a:ext cx="32035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Low fuel cost, low sales</a:t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5727939" y="3457426"/>
            <a:ext cx="1905000" cy="1447800"/>
          </a:xfrm>
          <a:prstGeom prst="ellipse">
            <a:avLst/>
          </a:prstGeom>
          <a:noFill/>
          <a:ln w="127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8"/>
          <p:cNvSpPr/>
          <p:nvPr/>
        </p:nvSpPr>
        <p:spPr>
          <a:xfrm>
            <a:off x="3365739" y="2924026"/>
            <a:ext cx="2362200" cy="1600200"/>
          </a:xfrm>
          <a:prstGeom prst="ellipse">
            <a:avLst/>
          </a:prstGeom>
          <a:noFill/>
          <a:ln w="127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8"/>
          <p:cNvSpPr/>
          <p:nvPr/>
        </p:nvSpPr>
        <p:spPr>
          <a:xfrm>
            <a:off x="2527539" y="1781026"/>
            <a:ext cx="1905000" cy="1066800"/>
          </a:xfrm>
          <a:prstGeom prst="ellipse">
            <a:avLst/>
          </a:prstGeom>
          <a:noFill/>
          <a:ln w="12700" cap="flat" cmpd="sng">
            <a:solidFill>
              <a:srgbClr val="99341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1524000" y="228601"/>
            <a:ext cx="6360543" cy="458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Sales &amp; Fuel Cost: </a:t>
            </a:r>
            <a:r>
              <a:rPr lang="en-US" sz="1050" b="1" dirty="0">
                <a:sym typeface="Libre Franklin"/>
              </a:rPr>
              <a:t> </a:t>
            </a:r>
            <a:r>
              <a:rPr lang="en-US" b="1" dirty="0" smtClean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 </a:t>
            </a:r>
            <a:r>
              <a:rPr lang="en-US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rough clusters can be seen</a:t>
            </a:r>
            <a:endParaRPr sz="1050" b="1" dirty="0"/>
          </a:p>
        </p:txBody>
      </p:sp>
      <p:sp>
        <p:nvSpPr>
          <p:cNvPr id="147" name="Google Shape;147;p18"/>
          <p:cNvSpPr/>
          <p:nvPr/>
        </p:nvSpPr>
        <p:spPr>
          <a:xfrm>
            <a:off x="2070339" y="1220638"/>
            <a:ext cx="32702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High fuel cost, low sales</a:t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5962889" y="3049438"/>
            <a:ext cx="332105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Low fuel cost, high sales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73920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Extension to More Than 2 Dimensions</a:t>
            </a:r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body" idx="1"/>
          </p:nvPr>
        </p:nvSpPr>
        <p:spPr>
          <a:xfrm>
            <a:off x="914400" y="1676400"/>
            <a:ext cx="77724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10"/>
              <a:buFont typeface="Noto Sans Symbols"/>
              <a:buNone/>
            </a:pPr>
            <a:r>
              <a:rPr lang="en-US" sz="2400" dirty="0"/>
              <a:t>In prior example, clustering was done by eye</a:t>
            </a:r>
            <a:endParaRPr sz="2400" dirty="0"/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SzPts val="2210"/>
              <a:buNone/>
            </a:pPr>
            <a:endParaRPr sz="2400" dirty="0"/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SzPts val="2210"/>
              <a:buFont typeface="Noto Sans Symbols"/>
              <a:buNone/>
            </a:pPr>
            <a:r>
              <a:rPr lang="en-US" sz="2400" dirty="0"/>
              <a:t>Multiple dimensions require formal algorithm with </a:t>
            </a:r>
            <a:endParaRPr sz="2400" dirty="0"/>
          </a:p>
          <a:p>
            <a:pPr marL="571500" lvl="1" indent="-228600" algn="l" rtl="0">
              <a:spcBef>
                <a:spcPts val="375"/>
              </a:spcBef>
              <a:spcAft>
                <a:spcPts val="0"/>
              </a:spcAft>
              <a:buSzPts val="2040"/>
              <a:buChar char="⚫"/>
            </a:pPr>
            <a:r>
              <a:rPr lang="en-US" sz="2000" dirty="0"/>
              <a:t>A </a:t>
            </a:r>
            <a:r>
              <a:rPr lang="en-US" sz="2000" b="1" dirty="0"/>
              <a:t>distance measure</a:t>
            </a:r>
            <a:endParaRPr sz="2000" dirty="0"/>
          </a:p>
          <a:p>
            <a:pPr marL="571500" lvl="1" indent="-228600" algn="l" rtl="0">
              <a:spcBef>
                <a:spcPts val="375"/>
              </a:spcBef>
              <a:spcAft>
                <a:spcPts val="0"/>
              </a:spcAft>
              <a:buSzPts val="2040"/>
              <a:buChar char="⚫"/>
            </a:pPr>
            <a:r>
              <a:rPr lang="en-US" sz="2000" dirty="0"/>
              <a:t>A way to use the distance measure in forming clusters</a:t>
            </a:r>
            <a:endParaRPr sz="2000" dirty="0"/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SzPts val="2210"/>
              <a:buNone/>
            </a:pPr>
            <a:endParaRPr sz="2400" dirty="0"/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SzPts val="2210"/>
              <a:buFont typeface="Noto Sans Symbols"/>
              <a:buNone/>
            </a:pPr>
            <a:r>
              <a:rPr lang="en-US" sz="2400" dirty="0"/>
              <a:t>We will consider two algorithms:  </a:t>
            </a:r>
            <a:r>
              <a:rPr lang="en-US" sz="2400" b="1" dirty="0"/>
              <a:t>hierarchical</a:t>
            </a:r>
            <a:r>
              <a:rPr lang="en-US" sz="2400" dirty="0"/>
              <a:t> and </a:t>
            </a:r>
            <a:r>
              <a:rPr lang="en-US" sz="2400" b="1" dirty="0"/>
              <a:t>non-hierarchical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061635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Measuring Distance</a:t>
            </a:r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body" idx="1"/>
          </p:nvPr>
        </p:nvSpPr>
        <p:spPr>
          <a:xfrm>
            <a:off x="2590800" y="1547003"/>
            <a:ext cx="5486400" cy="1222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3050" lvl="0" indent="-273050" algn="l" rtl="0">
              <a:spcBef>
                <a:spcPts val="0"/>
              </a:spcBef>
              <a:spcAft>
                <a:spcPts val="0"/>
              </a:spcAft>
              <a:buSzPts val="2720"/>
              <a:buFont typeface="Noto Sans Symbols"/>
              <a:buNone/>
            </a:pPr>
            <a:r>
              <a:rPr lang="en-US" sz="3200" dirty="0"/>
              <a:t>Between </a:t>
            </a:r>
            <a:r>
              <a:rPr lang="en-US" sz="3200" dirty="0" smtClean="0"/>
              <a:t>records</a:t>
            </a:r>
            <a:endParaRPr sz="3200" dirty="0"/>
          </a:p>
          <a:p>
            <a:pPr marL="273050" lvl="0" indent="-273050" algn="l" rtl="0">
              <a:spcBef>
                <a:spcPts val="575"/>
              </a:spcBef>
              <a:spcAft>
                <a:spcPts val="0"/>
              </a:spcAft>
              <a:buSzPts val="2720"/>
              <a:buFont typeface="Noto Sans Symbols"/>
              <a:buNone/>
            </a:pPr>
            <a:r>
              <a:rPr lang="en-US" sz="3200" dirty="0"/>
              <a:t>Between clusters</a:t>
            </a:r>
            <a:endParaRPr dirty="0"/>
          </a:p>
          <a:p>
            <a:pPr marL="273050" lvl="0" indent="-100329" algn="l" rtl="0">
              <a:spcBef>
                <a:spcPts val="575"/>
              </a:spcBef>
              <a:spcAft>
                <a:spcPts val="0"/>
              </a:spcAft>
              <a:buSzPts val="2720"/>
              <a:buNone/>
            </a:pPr>
            <a:endParaRPr sz="3200" b="1" dirty="0"/>
          </a:p>
        </p:txBody>
      </p:sp>
      <p:sp>
        <p:nvSpPr>
          <p:cNvPr id="4" name="Google Shape;175;p22"/>
          <p:cNvSpPr txBox="1">
            <a:spLocks/>
          </p:cNvSpPr>
          <p:nvPr/>
        </p:nvSpPr>
        <p:spPr>
          <a:xfrm>
            <a:off x="810883" y="3303916"/>
            <a:ext cx="7563928" cy="140319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3050" indent="-273050">
              <a:spcBef>
                <a:spcPts val="0"/>
              </a:spcBef>
              <a:buSzPts val="2210"/>
              <a:buFont typeface="Noto Sans Symbols"/>
              <a:buNone/>
            </a:pPr>
            <a:r>
              <a:rPr lang="en-US" b="1" smtClean="0"/>
              <a:t>Euclidean Distance </a:t>
            </a:r>
            <a:r>
              <a:rPr lang="en-US" smtClean="0"/>
              <a:t>is most popular:</a:t>
            </a:r>
            <a:endParaRPr lang="en-US"/>
          </a:p>
        </p:txBody>
      </p:sp>
      <p:pic>
        <p:nvPicPr>
          <p:cNvPr id="5" name="Google Shape;17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446" y="4127622"/>
            <a:ext cx="7988965" cy="6017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5848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Measuring distance between two clusters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C0D0-681C-40CC-9980-FC45852423DE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23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545" y="1446471"/>
            <a:ext cx="5182754" cy="39650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020455"/>
            <a:ext cx="33712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Two distance measures: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 smtClean="0"/>
              <a:t>Distance between data points (measured by the </a:t>
            </a:r>
            <a:r>
              <a:rPr lang="en-US" dirty="0" err="1" smtClean="0"/>
              <a:t>euclidean</a:t>
            </a:r>
            <a:r>
              <a:rPr lang="en-US" dirty="0" smtClean="0"/>
              <a:t> distance of normalized scores for numerical variables).</a:t>
            </a:r>
          </a:p>
          <a:p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/>
              <a:t>Distance between clusters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Min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Max</a:t>
            </a:r>
          </a:p>
          <a:p>
            <a:pPr marL="800100" lvl="1" indent="-342900">
              <a:buAutoNum type="arabicPeriod"/>
            </a:pPr>
            <a:r>
              <a:rPr lang="en-US" dirty="0" smtClean="0"/>
              <a:t>Centroid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7820" y="5442139"/>
            <a:ext cx="853209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Chapter 15 (Textbook: </a:t>
            </a:r>
            <a:r>
              <a:rPr lang="en-US" sz="1100" dirty="0" err="1" smtClean="0"/>
              <a:t>Schmueli</a:t>
            </a:r>
            <a:r>
              <a:rPr lang="en-US" sz="1100" dirty="0"/>
              <a:t>, Bruce, and Patel 2016 ‘Data Mining for Business Analytics</a:t>
            </a:r>
            <a:r>
              <a:rPr lang="en-US" sz="1100" dirty="0" smtClean="0"/>
              <a:t>’)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9121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>
            <a:off x="581450" y="1548025"/>
            <a:ext cx="7772400" cy="3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utilities_df = pd.read_csv('Utilities.csv')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set row names to the utilities column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utilities_df.set_index('Company', inplace=True)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compute Euclidean distance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 = pairwise.pairwise_distances(utilities_df, 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metric='euclidean')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pd.DataFrame(d, columns=utilities_df.index, 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index=utilities_df.index)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1066800" y="609600"/>
            <a:ext cx="67056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 Distance Matrix for Utility Pairs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0239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/>
          <p:nvPr/>
        </p:nvSpPr>
        <p:spPr>
          <a:xfrm>
            <a:off x="581450" y="1548025"/>
            <a:ext cx="8126100" cy="3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Partial Output</a:t>
            </a:r>
            <a:endParaRPr sz="1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Company           Arizona    Boston    Central    Commonwealth    NY</a:t>
            </a:r>
            <a:endParaRPr sz="1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Company</a:t>
            </a:r>
            <a:endParaRPr sz="1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Arizona          0.000000 3989.408076  140.402855 2654.277632  5777.167672</a:t>
            </a:r>
            <a:endParaRPr sz="1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Boston       3989.408076     0.000000 4125.044132 1335.466502  1788.068027</a:t>
            </a:r>
            <a:endParaRPr sz="1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Central       140.402855  4125.044132    0.000000 2789.759674  5912.552908</a:t>
            </a:r>
            <a:endParaRPr sz="1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Commonwealth 2654.277632  1335.466502 2789.759674    0.000000  3123.153215</a:t>
            </a:r>
            <a:endParaRPr sz="1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NY           5777.167672  1788.068027 5912.552908 3123.153215     0.000000</a:t>
            </a:r>
            <a:endParaRPr sz="1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1066800" y="609600"/>
            <a:ext cx="6705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Output: </a:t>
            </a: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Distance Matrix for Utility Pairs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9520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Normalizing</a:t>
            </a:r>
            <a:endParaRPr/>
          </a:p>
        </p:txBody>
      </p:sp>
      <p:sp>
        <p:nvSpPr>
          <p:cNvPr id="195" name="Google Shape;195;p25"/>
          <p:cNvSpPr txBox="1">
            <a:spLocks noGrp="1"/>
          </p:cNvSpPr>
          <p:nvPr>
            <p:ph type="body" idx="1"/>
          </p:nvPr>
        </p:nvSpPr>
        <p:spPr>
          <a:xfrm>
            <a:off x="609600" y="1905000"/>
            <a:ext cx="7924800" cy="4221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10"/>
              <a:buFont typeface="Noto Sans Symbols"/>
              <a:buNone/>
            </a:pPr>
            <a:r>
              <a:rPr lang="en-US" sz="2400" b="1" dirty="0"/>
              <a:t>Problem:</a:t>
            </a:r>
            <a:r>
              <a:rPr lang="en-US" sz="2400" dirty="0"/>
              <a:t> Raw distance measures are highly influenced by scale of measurements</a:t>
            </a:r>
            <a:endParaRPr sz="2400" dirty="0"/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SzPts val="2210"/>
              <a:buFont typeface="Noto Sans Symbols"/>
              <a:buNone/>
            </a:pPr>
            <a:endParaRPr sz="2400" b="1" dirty="0"/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SzPts val="2210"/>
              <a:buFont typeface="Noto Sans Symbols"/>
              <a:buNone/>
            </a:pPr>
            <a:r>
              <a:rPr lang="en-US" sz="2400" b="1" dirty="0"/>
              <a:t>Solution:</a:t>
            </a:r>
            <a:r>
              <a:rPr lang="en-US" sz="2400" dirty="0"/>
              <a:t> normalize (standardize) the data first</a:t>
            </a:r>
            <a:endParaRPr sz="2400" dirty="0"/>
          </a:p>
          <a:p>
            <a:pPr marL="742950" lvl="1" indent="-285750" algn="l" rtl="0">
              <a:spcBef>
                <a:spcPts val="375"/>
              </a:spcBef>
              <a:spcAft>
                <a:spcPts val="0"/>
              </a:spcAft>
              <a:buSzPts val="1870"/>
              <a:buChar char="⚫"/>
            </a:pPr>
            <a:r>
              <a:rPr lang="en-US" sz="1800" dirty="0"/>
              <a:t>Subtract mean, divide by std. deviation</a:t>
            </a:r>
            <a:endParaRPr sz="2000" dirty="0"/>
          </a:p>
          <a:p>
            <a:pPr marL="742950" lvl="1" indent="-285750" algn="l" rtl="0">
              <a:spcBef>
                <a:spcPts val="375"/>
              </a:spcBef>
              <a:spcAft>
                <a:spcPts val="0"/>
              </a:spcAft>
              <a:buSzPts val="1870"/>
              <a:buChar char="⚫"/>
            </a:pPr>
            <a:r>
              <a:rPr lang="en-US" sz="1800" dirty="0"/>
              <a:t>Also called </a:t>
            </a:r>
            <a:r>
              <a:rPr lang="en-US" sz="1800" b="1" dirty="0"/>
              <a:t>z-scores</a:t>
            </a:r>
            <a:endParaRPr sz="1800" b="1" dirty="0"/>
          </a:p>
          <a:p>
            <a:pPr marL="0" lvl="0" indent="0" algn="l" rtl="0">
              <a:spcBef>
                <a:spcPts val="375"/>
              </a:spcBef>
              <a:spcAft>
                <a:spcPts val="0"/>
              </a:spcAft>
              <a:buNone/>
            </a:pPr>
            <a:endParaRPr sz="1800" b="1" dirty="0"/>
          </a:p>
          <a:p>
            <a:pPr marL="0" lvl="0" indent="0" algn="l" rtl="0">
              <a:spcBef>
                <a:spcPts val="375"/>
              </a:spcBef>
              <a:spcAft>
                <a:spcPts val="0"/>
              </a:spcAft>
              <a:buNone/>
            </a:pPr>
            <a:r>
              <a:rPr lang="en-US" sz="1800" b="1" dirty="0"/>
              <a:t>Or Rescale to 0/1 range</a:t>
            </a:r>
            <a:endParaRPr sz="1800" b="1" dirty="0"/>
          </a:p>
          <a:p>
            <a:pPr marL="914400" lvl="0" indent="-368300" algn="l" rtl="0">
              <a:spcBef>
                <a:spcPts val="375"/>
              </a:spcBef>
              <a:spcAft>
                <a:spcPts val="0"/>
              </a:spcAft>
              <a:buSzPts val="2200"/>
              <a:buChar char="⚫"/>
            </a:pPr>
            <a:r>
              <a:rPr lang="en-US" sz="1800" dirty="0"/>
              <a:t>Subtract the minimum</a:t>
            </a:r>
            <a:endParaRPr sz="1800" dirty="0"/>
          </a:p>
          <a:p>
            <a:pPr marL="9144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⚫"/>
            </a:pPr>
            <a:r>
              <a:rPr lang="en-US" sz="1800" dirty="0"/>
              <a:t>Divide by range</a:t>
            </a:r>
            <a:endParaRPr sz="1800" dirty="0"/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SzPts val="2210"/>
              <a:buFont typeface="Noto Sans Symbols"/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572316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Normalization</a:t>
            </a:r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body" idx="1"/>
          </p:nvPr>
        </p:nvSpPr>
        <p:spPr>
          <a:xfrm>
            <a:off x="914400" y="19050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10"/>
              <a:buFont typeface="Noto Sans Symbols"/>
              <a:buNone/>
            </a:pPr>
            <a:r>
              <a:rPr lang="en-US" sz="2400" dirty="0"/>
              <a:t>For 22 utilities:</a:t>
            </a:r>
            <a:endParaRPr sz="2400" dirty="0"/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SzPts val="2210"/>
              <a:buFont typeface="Noto Sans Symbols"/>
              <a:buNone/>
            </a:pPr>
            <a:endParaRPr sz="2400" dirty="0"/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SzPts val="2210"/>
              <a:buFont typeface="Noto Sans Symbols"/>
              <a:buNone/>
            </a:pPr>
            <a:r>
              <a:rPr lang="en-US" sz="2400" dirty="0"/>
              <a:t>Avg. sales = 8,914</a:t>
            </a:r>
            <a:endParaRPr sz="2400" dirty="0"/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SzPts val="2210"/>
              <a:buFont typeface="Noto Sans Symbols"/>
              <a:buNone/>
            </a:pPr>
            <a:r>
              <a:rPr lang="en-US" sz="2400" dirty="0"/>
              <a:t>Std. dev. = 3,550</a:t>
            </a:r>
            <a:endParaRPr sz="2400" dirty="0"/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SzPts val="2210"/>
              <a:buFont typeface="Noto Sans Symbols"/>
              <a:buNone/>
            </a:pPr>
            <a:endParaRPr sz="2400" dirty="0"/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SzPts val="2210"/>
              <a:buFont typeface="Noto Sans Symbols"/>
              <a:buNone/>
            </a:pPr>
            <a:r>
              <a:rPr lang="en-US" sz="2400" b="1" dirty="0"/>
              <a:t>Normalized score </a:t>
            </a:r>
            <a:r>
              <a:rPr lang="en-US" sz="2400" dirty="0"/>
              <a:t>for Arizona sales:</a:t>
            </a:r>
            <a:endParaRPr sz="2400" dirty="0"/>
          </a:p>
          <a:p>
            <a:pPr marL="114300" lvl="1" indent="0" algn="l" rtl="0">
              <a:spcBef>
                <a:spcPts val="375"/>
              </a:spcBef>
              <a:spcAft>
                <a:spcPts val="0"/>
              </a:spcAft>
              <a:buSzPts val="2040"/>
              <a:buFont typeface="Noto Sans Symbols"/>
              <a:buNone/>
            </a:pPr>
            <a:r>
              <a:rPr lang="en-US" sz="2000" dirty="0"/>
              <a:t>(9,077-8,914)/3,550 = 0.046</a:t>
            </a:r>
            <a:endParaRPr sz="2000" dirty="0"/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SzPts val="2210"/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039994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/>
          <p:nvPr/>
        </p:nvSpPr>
        <p:spPr>
          <a:xfrm>
            <a:off x="117900" y="1529750"/>
            <a:ext cx="8755800" cy="23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using scikit-learn*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utilities_df_norm = utilities_df.apply(preprocessing.scale, 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axis=0)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using pandas*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utilities_df_norm = (utilities_df - 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utilities_df.mean())/utilities_df.std()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 compute normalized distance based on Sales and Fuel Cost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utilities_df_norm[['Sales', 'Fuel_Cost']]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d_norm = pairwise.pairwise_distances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(utilities_df_norm[['Sales', 'Fuel_Cost']], 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metric='euclidean')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pd.DataFrame(d_norm, columns=utilities_df.index, 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index=utilities_df.index)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*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scikit-learn</a:t>
            </a: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uses population std. dev. (divide by n), </a:t>
            </a: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pandas</a:t>
            </a: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uses sample std. dev. (divide by n-1)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609600" y="609600"/>
            <a:ext cx="77724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Code for Normalizing then Computing Distance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761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/>
        </p:nvSpPr>
        <p:spPr>
          <a:xfrm>
            <a:off x="457200" y="609600"/>
            <a:ext cx="79248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Distance Matrix </a:t>
            </a:r>
            <a:r>
              <a:rPr lang="en-US" sz="2800">
                <a:solidFill>
                  <a:schemeClr val="dk1"/>
                </a:solidFill>
              </a:rPr>
              <a:t>- Normalized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8"/>
          <p:cNvSpPr txBox="1"/>
          <p:nvPr/>
        </p:nvSpPr>
        <p:spPr>
          <a:xfrm>
            <a:off x="540475" y="1929000"/>
            <a:ext cx="8119200" cy="31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Partial output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Company      Arizona   Boston    Central  Commonwealth   NY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Company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Arizona      0.000000  2.010329  0.774179  0.758738  3.021907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Boston       2.010329  0.000000  1.465703  1.582821  1.013370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Central      0.774179  1.465703  0.000000  1.015710  2.432528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Commonwealth 0.758738  1.582821  1.015710  0.000000  2.571969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NY           3.021907  1.013370  2.432528  2.571969  0.000000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45005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Midterm – </a:t>
            </a:r>
            <a:r>
              <a:rPr lang="en-US" dirty="0" smtClean="0"/>
              <a:t>30 </a:t>
            </a:r>
            <a:r>
              <a:rPr lang="en-US" dirty="0" smtClean="0"/>
              <a:t>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7C0D0-681C-40CC-9980-FC45852423DE}" type="slidenum">
              <a:rPr lang="en-US" smtClean="0">
                <a:solidFill>
                  <a:prstClr val="white"/>
                </a:solidFill>
                <a:latin typeface="Calibri"/>
              </a:rPr>
              <a:pPr>
                <a:defRPr/>
              </a:pPr>
              <a:t>3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6" name="Chart 5"/>
              <p:cNvGraphicFramePr/>
              <p:nvPr>
                <p:extLst>
                  <p:ext uri="{D42A27DB-BD31-4B8C-83A1-F6EECF244321}">
                    <p14:modId xmlns:p14="http://schemas.microsoft.com/office/powerpoint/2010/main" val="3131588522"/>
                  </p:ext>
                </p:extLst>
              </p:nvPr>
            </p:nvGraphicFramePr>
            <p:xfrm>
              <a:off x="2057400" y="1533858"/>
              <a:ext cx="4572000" cy="274320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6" name="Chart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7400" y="1533858"/>
                <a:ext cx="4572000" cy="27432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302280"/>
              </p:ext>
            </p:extLst>
          </p:nvPr>
        </p:nvGraphicFramePr>
        <p:xfrm>
          <a:off x="3467819" y="4637244"/>
          <a:ext cx="2286000" cy="3962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0900">
                  <a:extLst>
                    <a:ext uri="{9D8B030D-6E8A-4147-A177-3AD203B41FA5}">
                      <a16:colId xmlns:a16="http://schemas.microsoft.com/office/drawing/2014/main" val="3972796262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2161041582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26.35555556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6453798"/>
                  </a:ext>
                </a:extLst>
              </a:tr>
              <a:tr h="1981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Median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27.5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9285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23001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Hierarchical vs. Non-hierarchical Clustering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353535"/>
                </a:solidFill>
                <a:latin typeface="AppleSystemUIFont"/>
              </a:rPr>
              <a:t>Two </a:t>
            </a:r>
            <a:r>
              <a:rPr lang="en-US" dirty="0">
                <a:solidFill>
                  <a:srgbClr val="353535"/>
                </a:solidFill>
                <a:latin typeface="AppleSystemUIFont"/>
              </a:rPr>
              <a:t>general types of clustering algorithms </a:t>
            </a:r>
            <a:r>
              <a:rPr lang="en-US" dirty="0" smtClean="0">
                <a:solidFill>
                  <a:srgbClr val="353535"/>
                </a:solidFill>
                <a:latin typeface="AppleSystemUIFont"/>
              </a:rPr>
              <a:t>are:</a:t>
            </a:r>
          </a:p>
          <a:p>
            <a:endParaRPr lang="en-US" dirty="0">
              <a:solidFill>
                <a:srgbClr val="353535"/>
              </a:solidFill>
              <a:latin typeface="AppleSystemUIFont"/>
            </a:endParaRPr>
          </a:p>
          <a:p>
            <a:r>
              <a:rPr lang="en-US" b="1" dirty="0" smtClean="0">
                <a:solidFill>
                  <a:srgbClr val="353535"/>
                </a:solidFill>
                <a:latin typeface="AppleSystemUIFontBold"/>
              </a:rPr>
              <a:t>Non</a:t>
            </a:r>
            <a:r>
              <a:rPr lang="en-US" b="1" dirty="0">
                <a:solidFill>
                  <a:srgbClr val="353535"/>
                </a:solidFill>
                <a:latin typeface="AppleSystemUIFontBold"/>
              </a:rPr>
              <a:t>-hierarchical methods,</a:t>
            </a:r>
            <a:r>
              <a:rPr lang="en-US" dirty="0">
                <a:solidFill>
                  <a:srgbClr val="353535"/>
                </a:solidFill>
                <a:latin typeface="AppleSystemUIFont"/>
              </a:rPr>
              <a:t> such as </a:t>
            </a:r>
            <a:r>
              <a:rPr lang="en-US" i="1" dirty="0">
                <a:solidFill>
                  <a:srgbClr val="353535"/>
                </a:solidFill>
                <a:latin typeface="AppleSystemUIFontItalic"/>
              </a:rPr>
              <a:t>k</a:t>
            </a:r>
            <a:r>
              <a:rPr lang="en-US" dirty="0">
                <a:solidFill>
                  <a:srgbClr val="353535"/>
                </a:solidFill>
                <a:latin typeface="AppleSystemUIFont"/>
              </a:rPr>
              <a:t>-means. Using a </a:t>
            </a:r>
            <a:r>
              <a:rPr lang="en-US" dirty="0" smtClean="0">
                <a:solidFill>
                  <a:srgbClr val="353535"/>
                </a:solidFill>
                <a:latin typeface="AppleSystemUIFont"/>
              </a:rPr>
              <a:t>pre-specified </a:t>
            </a:r>
            <a:r>
              <a:rPr lang="en-US" dirty="0">
                <a:solidFill>
                  <a:srgbClr val="353535"/>
                </a:solidFill>
                <a:latin typeface="AppleSystemUIFont"/>
              </a:rPr>
              <a:t>number of clusters, the method assigns observations to each cluster. These methods are generally less computationally intensive and are therefore preferred with very large datasets</a:t>
            </a:r>
            <a:r>
              <a:rPr lang="en-US" dirty="0" smtClean="0">
                <a:solidFill>
                  <a:srgbClr val="353535"/>
                </a:solidFill>
                <a:latin typeface="AppleSystemUIFont"/>
              </a:rPr>
              <a:t>.</a:t>
            </a:r>
          </a:p>
          <a:p>
            <a:endParaRPr lang="en-US" dirty="0">
              <a:solidFill>
                <a:srgbClr val="353535"/>
              </a:solidFill>
              <a:latin typeface="AppleSystemUIFont"/>
            </a:endParaRPr>
          </a:p>
          <a:p>
            <a:r>
              <a:rPr lang="en-US" b="1" dirty="0">
                <a:solidFill>
                  <a:srgbClr val="353535"/>
                </a:solidFill>
                <a:latin typeface="AppleSystemUIFontBold"/>
              </a:rPr>
              <a:t>Hierarchical methods</a:t>
            </a:r>
            <a:r>
              <a:rPr lang="en-US" dirty="0">
                <a:solidFill>
                  <a:srgbClr val="353535"/>
                </a:solidFill>
                <a:latin typeface="AppleSystemUIFont"/>
              </a:rPr>
              <a:t> can be either </a:t>
            </a:r>
            <a:r>
              <a:rPr lang="en-US" i="1" dirty="0">
                <a:solidFill>
                  <a:srgbClr val="353535"/>
                </a:solidFill>
                <a:latin typeface="AppleSystemUIFontItalic"/>
              </a:rPr>
              <a:t>agglomerative</a:t>
            </a:r>
            <a:r>
              <a:rPr lang="en-US" dirty="0">
                <a:solidFill>
                  <a:srgbClr val="353535"/>
                </a:solidFill>
                <a:latin typeface="AppleSystemUIFont"/>
              </a:rPr>
              <a:t> or </a:t>
            </a:r>
            <a:r>
              <a:rPr lang="en-US" i="1" dirty="0">
                <a:solidFill>
                  <a:srgbClr val="353535"/>
                </a:solidFill>
                <a:latin typeface="AppleSystemUIFontItalic"/>
              </a:rPr>
              <a:t>divisive</a:t>
            </a:r>
            <a:r>
              <a:rPr lang="en-US" dirty="0">
                <a:solidFill>
                  <a:srgbClr val="353535"/>
                </a:solidFill>
                <a:latin typeface="AppleSystemUIFont"/>
              </a:rPr>
              <a:t>. </a:t>
            </a:r>
            <a:r>
              <a:rPr lang="en-US" i="1" dirty="0">
                <a:solidFill>
                  <a:srgbClr val="353535"/>
                </a:solidFill>
                <a:latin typeface="AppleSystemUIFont"/>
              </a:rPr>
              <a:t>Agglomerative</a:t>
            </a:r>
            <a:r>
              <a:rPr lang="en-US" dirty="0">
                <a:solidFill>
                  <a:srgbClr val="353535"/>
                </a:solidFill>
                <a:latin typeface="AppleSystemUIFont"/>
              </a:rPr>
              <a:t> methods begin with </a:t>
            </a:r>
            <a:r>
              <a:rPr lang="en-US" i="1" dirty="0">
                <a:solidFill>
                  <a:srgbClr val="353535"/>
                </a:solidFill>
                <a:latin typeface="AppleSystemUIFontItalic"/>
              </a:rPr>
              <a:t>n</a:t>
            </a:r>
            <a:r>
              <a:rPr lang="en-US" dirty="0">
                <a:solidFill>
                  <a:srgbClr val="353535"/>
                </a:solidFill>
                <a:latin typeface="AppleSystemUIFont"/>
              </a:rPr>
              <a:t> clusters and sequentially merge similar clusters until a single cluster is obtained. </a:t>
            </a:r>
            <a:endParaRPr lang="en-US" dirty="0" smtClean="0">
              <a:solidFill>
                <a:srgbClr val="353535"/>
              </a:solidFill>
              <a:latin typeface="AppleSystemUIFont"/>
            </a:endParaRPr>
          </a:p>
          <a:p>
            <a:pPr marL="0" indent="0">
              <a:buNone/>
            </a:pPr>
            <a:endParaRPr lang="en-US" dirty="0">
              <a:solidFill>
                <a:srgbClr val="353535"/>
              </a:solidFill>
              <a:latin typeface="AppleSystemUIFont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353535"/>
                </a:solidFill>
                <a:latin typeface="AppleSystemUIFont"/>
              </a:rPr>
              <a:t>Hierarchical </a:t>
            </a:r>
            <a:r>
              <a:rPr lang="en-US" dirty="0">
                <a:solidFill>
                  <a:srgbClr val="353535"/>
                </a:solidFill>
                <a:latin typeface="AppleSystemUIFont"/>
              </a:rPr>
              <a:t>methods are especially useful when the goal is to arrange the clusters into a natural hierarchy</a:t>
            </a:r>
            <a:r>
              <a:rPr lang="en-US" dirty="0" smtClean="0">
                <a:solidFill>
                  <a:srgbClr val="353535"/>
                </a:solidFill>
                <a:latin typeface="AppleSystemUIFont"/>
              </a:rPr>
              <a:t>.</a:t>
            </a:r>
            <a:endParaRPr lang="en-US" dirty="0">
              <a:solidFill>
                <a:srgbClr val="353535"/>
              </a:solidFill>
              <a:latin typeface="AppleSystemUIFont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C0D0-681C-40CC-9980-FC45852423DE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30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370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Applying the idea of clustering to Classification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K-NN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7C0D0-681C-40CC-9980-FC45852423DE}" type="slidenum">
              <a:rPr lang="en-US" smtClean="0">
                <a:solidFill>
                  <a:prstClr val="white"/>
                </a:solidFill>
                <a:latin typeface="Calibri"/>
              </a:rPr>
              <a:pPr>
                <a:defRPr/>
              </a:pPr>
              <a:t>31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3166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Nearest-Neighbor Classifiers</a:t>
            </a: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5029200" y="1143000"/>
            <a:ext cx="39624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1600" b="0" dirty="0"/>
              <a:t>Requires three things</a:t>
            </a:r>
          </a:p>
          <a:p>
            <a:pPr lvl="1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</a:pPr>
            <a:r>
              <a:rPr lang="en-US" altLang="en-US" sz="1600" b="0" dirty="0"/>
              <a:t>The set of </a:t>
            </a:r>
            <a:r>
              <a:rPr lang="en-US" altLang="en-US" sz="1600" b="0" dirty="0" smtClean="0"/>
              <a:t>labeled records</a:t>
            </a:r>
            <a:endParaRPr lang="en-US" altLang="en-US" sz="1600" b="0" dirty="0"/>
          </a:p>
          <a:p>
            <a:pPr lvl="1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</a:pPr>
            <a:r>
              <a:rPr lang="en-US" altLang="en-US" sz="1600" b="0" dirty="0"/>
              <a:t>Distance Metric to compute distance between records</a:t>
            </a:r>
          </a:p>
          <a:p>
            <a:pPr lvl="1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</a:pPr>
            <a:r>
              <a:rPr lang="en-US" altLang="en-US" sz="1600" b="0" dirty="0"/>
              <a:t>The value of </a:t>
            </a:r>
            <a:r>
              <a:rPr lang="en-US" altLang="en-US" sz="1600" b="0" i="1" dirty="0"/>
              <a:t>k</a:t>
            </a:r>
            <a:r>
              <a:rPr lang="en-US" altLang="en-US" sz="1600" b="0" dirty="0"/>
              <a:t>, the number of nearest neighbors to retrieve</a:t>
            </a:r>
          </a:p>
          <a:p>
            <a:pPr lvl="1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</a:pPr>
            <a:endParaRPr lang="en-US" altLang="en-US" sz="1600" b="0" dirty="0"/>
          </a:p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Char char="l"/>
            </a:pPr>
            <a:r>
              <a:rPr lang="en-US" altLang="en-US" sz="1600" b="0" dirty="0"/>
              <a:t>To classify an unknown record:</a:t>
            </a:r>
          </a:p>
          <a:p>
            <a:pPr lvl="1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</a:pPr>
            <a:r>
              <a:rPr lang="en-US" altLang="en-US" sz="1600" b="0" dirty="0"/>
              <a:t>Compute distance to other training records</a:t>
            </a:r>
          </a:p>
          <a:p>
            <a:pPr lvl="1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</a:pPr>
            <a:r>
              <a:rPr lang="en-US" altLang="en-US" sz="1600" b="0" dirty="0"/>
              <a:t>Identify </a:t>
            </a:r>
            <a:r>
              <a:rPr lang="en-US" altLang="en-US" sz="1600" b="0" i="1" dirty="0"/>
              <a:t>k</a:t>
            </a:r>
            <a:r>
              <a:rPr lang="en-US" altLang="en-US" sz="1600" b="0" dirty="0"/>
              <a:t> nearest neighbors </a:t>
            </a:r>
          </a:p>
          <a:p>
            <a:pPr lvl="1"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100000"/>
              <a:buFont typeface="Arial" charset="0"/>
              <a:buChar char="–"/>
            </a:pPr>
            <a:r>
              <a:rPr lang="en-US" altLang="en-US" sz="1600" b="0" dirty="0"/>
              <a:t>Use class labels of nearest neighbors to determine the class label of unknown record (e.g., by taking majority vote)</a:t>
            </a:r>
          </a:p>
        </p:txBody>
      </p:sp>
      <p:graphicFrame>
        <p:nvGraphicFramePr>
          <p:cNvPr id="39940" name="Object 4"/>
          <p:cNvGraphicFramePr>
            <a:graphicFrameLocks noChangeAspect="1"/>
          </p:cNvGraphicFramePr>
          <p:nvPr/>
        </p:nvGraphicFramePr>
        <p:xfrm>
          <a:off x="457200" y="1143000"/>
          <a:ext cx="4316413" cy="510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Visio" r:id="rId3" imgW="7007454" imgH="8108144" progId="Visio.Drawing.6">
                  <p:embed/>
                </p:oleObj>
              </mc:Choice>
              <mc:Fallback>
                <p:oleObj name="Visio" r:id="rId3" imgW="7007454" imgH="8108144" progId="Visio.Drawing.6">
                  <p:embed/>
                  <p:pic>
                    <p:nvPicPr>
                      <p:cNvPr id="399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143000"/>
                        <a:ext cx="4316413" cy="510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341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Definition of Nearest Neighbor</a:t>
            </a:r>
          </a:p>
        </p:txBody>
      </p:sp>
      <p:graphicFrame>
        <p:nvGraphicFramePr>
          <p:cNvPr id="40963" name="Object 3"/>
          <p:cNvGraphicFramePr>
            <a:graphicFrameLocks noChangeAspect="1"/>
          </p:cNvGraphicFramePr>
          <p:nvPr>
            <p:extLst/>
          </p:nvPr>
        </p:nvGraphicFramePr>
        <p:xfrm>
          <a:off x="533400" y="1371600"/>
          <a:ext cx="7848600" cy="3640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3" name="VISIO" r:id="rId3" imgW="9761220" imgH="4517136" progId="Visio.Drawing.6">
                  <p:embed/>
                </p:oleObj>
              </mc:Choice>
              <mc:Fallback>
                <p:oleObj name="VISIO" r:id="rId3" imgW="9761220" imgH="4517136" progId="Visio.Drawing.6">
                  <p:embed/>
                  <p:pic>
                    <p:nvPicPr>
                      <p:cNvPr id="4096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371600"/>
                        <a:ext cx="7848600" cy="3640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762000" y="4965700"/>
            <a:ext cx="7696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None/>
            </a:pPr>
            <a:r>
              <a:rPr lang="en-US" altLang="en-US" sz="2400" b="0" dirty="0"/>
              <a:t>    K-nearest neighbors of a record x are data points that have the k smallest </a:t>
            </a:r>
            <a:r>
              <a:rPr lang="en-US" altLang="en-US" sz="2400" b="0" dirty="0" smtClean="0"/>
              <a:t>distances </a:t>
            </a:r>
            <a:r>
              <a:rPr lang="en-US" altLang="en-US" sz="2400" b="0" dirty="0"/>
              <a:t>to x</a:t>
            </a:r>
          </a:p>
        </p:txBody>
      </p:sp>
    </p:spTree>
    <p:extLst>
      <p:ext uri="{BB962C8B-B14F-4D97-AF65-F5344CB8AC3E}">
        <p14:creationId xmlns:p14="http://schemas.microsoft.com/office/powerpoint/2010/main" val="189896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Nearest Neighbor Classification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 smtClean="0"/>
              <a:t>Compute distance between two points:</a:t>
            </a:r>
          </a:p>
          <a:p>
            <a:pPr lvl="1"/>
            <a:r>
              <a:rPr lang="en-US" altLang="en-US" dirty="0" smtClean="0"/>
              <a:t>Euclidean distance </a:t>
            </a:r>
          </a:p>
          <a:p>
            <a:pPr lvl="1"/>
            <a:endParaRPr lang="en-US" altLang="en-US" dirty="0" smtClean="0"/>
          </a:p>
          <a:p>
            <a:pPr lvl="1"/>
            <a:endParaRPr lang="en-US" altLang="en-US" dirty="0" smtClean="0"/>
          </a:p>
          <a:p>
            <a:pPr>
              <a:buFont typeface="Monotype Sorts" pitchFamily="2" charset="2"/>
              <a:buNone/>
            </a:pPr>
            <a:endParaRPr lang="en-US" altLang="en-US" dirty="0" smtClean="0"/>
          </a:p>
          <a:p>
            <a:r>
              <a:rPr lang="en-US" altLang="en-US" dirty="0" smtClean="0"/>
              <a:t>Determine the class from nearest neighbor list</a:t>
            </a:r>
          </a:p>
          <a:p>
            <a:pPr lvl="1"/>
            <a:r>
              <a:rPr lang="en-US" altLang="en-US" dirty="0"/>
              <a:t>T</a:t>
            </a:r>
            <a:r>
              <a:rPr lang="en-US" altLang="en-US" dirty="0" smtClean="0"/>
              <a:t>ake the majority vote of class labels among the k-nearest neighbors</a:t>
            </a:r>
          </a:p>
          <a:p>
            <a:pPr lvl="1"/>
            <a:r>
              <a:rPr lang="en-US" altLang="en-US" dirty="0" smtClean="0"/>
              <a:t>Weigh the vote according to distance</a:t>
            </a:r>
          </a:p>
          <a:p>
            <a:pPr lvl="2"/>
            <a:r>
              <a:rPr lang="en-US" altLang="en-US" dirty="0" smtClean="0"/>
              <a:t> weight factor, w = 1/d</a:t>
            </a:r>
            <a:r>
              <a:rPr lang="en-US" altLang="en-US" baseline="30000" dirty="0" smtClean="0"/>
              <a:t>2</a:t>
            </a:r>
          </a:p>
        </p:txBody>
      </p:sp>
      <p:graphicFrame>
        <p:nvGraphicFramePr>
          <p:cNvPr id="43012" name="Object 4"/>
          <p:cNvGraphicFramePr>
            <a:graphicFrameLocks noChangeAspect="1"/>
          </p:cNvGraphicFramePr>
          <p:nvPr/>
        </p:nvGraphicFramePr>
        <p:xfrm>
          <a:off x="1905000" y="2438400"/>
          <a:ext cx="4876800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name="Equation" r:id="rId3" imgW="2705100" imgH="457200" progId="Equation.3">
                  <p:embed/>
                </p:oleObj>
              </mc:Choice>
              <mc:Fallback>
                <p:oleObj name="Equation" r:id="rId3" imgW="2705100" imgH="457200" progId="Equation.3">
                  <p:embed/>
                  <p:pic>
                    <p:nvPicPr>
                      <p:cNvPr id="430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438400"/>
                        <a:ext cx="4876800" cy="823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135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Nearest Neighbor Classification…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Choosing the value of k:</a:t>
            </a:r>
          </a:p>
          <a:p>
            <a:pPr lvl="1"/>
            <a:r>
              <a:rPr lang="en-US" altLang="en-US" sz="2400" smtClean="0"/>
              <a:t>If k is too small, sensitive to noise points</a:t>
            </a:r>
          </a:p>
          <a:p>
            <a:pPr lvl="1"/>
            <a:r>
              <a:rPr lang="en-US" altLang="en-US" sz="2400" smtClean="0"/>
              <a:t>If k is too large, neighborhood may include points from other classes</a:t>
            </a:r>
          </a:p>
        </p:txBody>
      </p:sp>
      <p:graphicFrame>
        <p:nvGraphicFramePr>
          <p:cNvPr id="44036" name="Object 4"/>
          <p:cNvGraphicFramePr>
            <a:graphicFrameLocks noChangeAspect="1"/>
          </p:cNvGraphicFramePr>
          <p:nvPr>
            <p:extLst/>
          </p:nvPr>
        </p:nvGraphicFramePr>
        <p:xfrm>
          <a:off x="3194424" y="3378680"/>
          <a:ext cx="2755152" cy="2336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1" name="Visio" r:id="rId3" imgW="6582512" imgH="5298053" progId="Visio.Drawing.6">
                  <p:embed/>
                </p:oleObj>
              </mc:Choice>
              <mc:Fallback>
                <p:oleObj name="Visio" r:id="rId3" imgW="6582512" imgH="5298053" progId="Visio.Drawing.6">
                  <p:embed/>
                  <p:pic>
                    <p:nvPicPr>
                      <p:cNvPr id="4403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4424" y="3378680"/>
                        <a:ext cx="2755152" cy="2336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631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Nearest Neighbor Classification…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mtClean="0"/>
              <a:t>Scaling issues</a:t>
            </a:r>
          </a:p>
          <a:p>
            <a:pPr lvl="1"/>
            <a:r>
              <a:rPr lang="en-US" altLang="en-US" smtClean="0"/>
              <a:t>Attributes may have to be scaled to prevent distance measures from being dominated by one of the attributes</a:t>
            </a:r>
          </a:p>
          <a:p>
            <a:pPr lvl="1"/>
            <a:r>
              <a:rPr lang="en-US" altLang="en-US" smtClean="0"/>
              <a:t>Example:</a:t>
            </a:r>
          </a:p>
          <a:p>
            <a:pPr lvl="2"/>
            <a:r>
              <a:rPr lang="en-US" altLang="en-US" smtClean="0"/>
              <a:t> height of a person may vary from 1.5m to 1.8m</a:t>
            </a:r>
          </a:p>
          <a:p>
            <a:pPr lvl="2"/>
            <a:r>
              <a:rPr lang="en-US" altLang="en-US" smtClean="0"/>
              <a:t> weight of a person may vary from 90lb to 300lb</a:t>
            </a:r>
          </a:p>
          <a:p>
            <a:pPr lvl="2"/>
            <a:r>
              <a:rPr lang="en-US" altLang="en-US" smtClean="0"/>
              <a:t> income of a person may vary from $10K to $1M</a:t>
            </a:r>
          </a:p>
        </p:txBody>
      </p:sp>
    </p:spTree>
    <p:extLst>
      <p:ext uri="{BB962C8B-B14F-4D97-AF65-F5344CB8AC3E}">
        <p14:creationId xmlns:p14="http://schemas.microsoft.com/office/powerpoint/2010/main" val="368492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Nearest Neighbor Classification…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Selection of the right similarity measure is critical:</a:t>
            </a:r>
          </a:p>
          <a:p>
            <a:pPr lvl="1"/>
            <a:endParaRPr lang="en-US" altLang="en-US" dirty="0" smtClean="0"/>
          </a:p>
          <a:p>
            <a:pPr lvl="1"/>
            <a:endParaRPr lang="en-US" altLang="en-US" dirty="0" smtClean="0"/>
          </a:p>
          <a:p>
            <a:pPr lvl="1"/>
            <a:endParaRPr lang="en-US" altLang="en-US" dirty="0" smtClean="0"/>
          </a:p>
          <a:p>
            <a:pPr lvl="1"/>
            <a:endParaRPr lang="en-US" altLang="en-US" dirty="0" smtClean="0"/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715992" y="2950563"/>
            <a:ext cx="32004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/>
              <a:t>1 1 1 1 1 1 1 1 1 1 1 0</a:t>
            </a:r>
          </a:p>
        </p:txBody>
      </p:sp>
      <p:sp>
        <p:nvSpPr>
          <p:cNvPr id="46085" name="Text Box 5"/>
          <p:cNvSpPr txBox="1">
            <a:spLocks noChangeArrowheads="1"/>
          </p:cNvSpPr>
          <p:nvPr/>
        </p:nvSpPr>
        <p:spPr bwMode="auto">
          <a:xfrm>
            <a:off x="715992" y="3636363"/>
            <a:ext cx="32004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/>
              <a:t>0 1 1 1 1 1 1 1 1 1 1 1</a:t>
            </a:r>
          </a:p>
        </p:txBody>
      </p:sp>
      <p:sp>
        <p:nvSpPr>
          <p:cNvPr id="46086" name="Text Box 6"/>
          <p:cNvSpPr txBox="1">
            <a:spLocks noChangeArrowheads="1"/>
          </p:cNvSpPr>
          <p:nvPr/>
        </p:nvSpPr>
        <p:spPr bwMode="auto">
          <a:xfrm>
            <a:off x="5135592" y="2963263"/>
            <a:ext cx="32004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 smtClean="0"/>
              <a:t>0 </a:t>
            </a:r>
            <a:r>
              <a:rPr lang="en-US" altLang="en-US" sz="2400" dirty="0"/>
              <a:t>0 0 0 0 0 0 0 0 0 0 </a:t>
            </a:r>
            <a:r>
              <a:rPr lang="en-US" altLang="en-US" sz="2400" dirty="0" smtClean="0"/>
              <a:t>1</a:t>
            </a:r>
            <a:endParaRPr lang="en-US" altLang="en-US" sz="2400" dirty="0"/>
          </a:p>
        </p:txBody>
      </p:sp>
      <p:sp>
        <p:nvSpPr>
          <p:cNvPr id="46087" name="Text Box 7"/>
          <p:cNvSpPr txBox="1">
            <a:spLocks noChangeArrowheads="1"/>
          </p:cNvSpPr>
          <p:nvPr/>
        </p:nvSpPr>
        <p:spPr bwMode="auto">
          <a:xfrm>
            <a:off x="5135592" y="3649063"/>
            <a:ext cx="3200400" cy="469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400" dirty="0"/>
              <a:t>1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0 0 0 0 0 0 0 0 0 0 </a:t>
            </a:r>
            <a:r>
              <a:rPr lang="en-US" altLang="en-US" sz="2400" dirty="0" smtClean="0"/>
              <a:t>0</a:t>
            </a:r>
            <a:endParaRPr lang="en-US" altLang="en-US" sz="2400" dirty="0"/>
          </a:p>
        </p:txBody>
      </p:sp>
      <p:sp>
        <p:nvSpPr>
          <p:cNvPr id="46088" name="Rectangle 8"/>
          <p:cNvSpPr>
            <a:spLocks noChangeArrowheads="1"/>
          </p:cNvSpPr>
          <p:nvPr/>
        </p:nvSpPr>
        <p:spPr bwMode="auto">
          <a:xfrm>
            <a:off x="4221192" y="3268063"/>
            <a:ext cx="5588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None/>
            </a:pPr>
            <a:r>
              <a:rPr lang="en-US" altLang="en-US" sz="2400" b="0"/>
              <a:t>vs</a:t>
            </a:r>
          </a:p>
        </p:txBody>
      </p:sp>
      <p:sp>
        <p:nvSpPr>
          <p:cNvPr id="1061897" name="Text Box 9"/>
          <p:cNvSpPr txBox="1">
            <a:spLocks noChangeArrowheads="1"/>
          </p:cNvSpPr>
          <p:nvPr/>
        </p:nvSpPr>
        <p:spPr bwMode="auto">
          <a:xfrm>
            <a:off x="1909074" y="4210977"/>
            <a:ext cx="55626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2000" b="0" dirty="0" smtClean="0"/>
              <a:t>Euclidean distance = 1.4142  for both pairs</a:t>
            </a:r>
            <a:endParaRPr lang="en-US" alt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76604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1897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Nearest neighbor Classification…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318500" cy="5181600"/>
          </a:xfrm>
        </p:spPr>
        <p:txBody>
          <a:bodyPr/>
          <a:lstStyle/>
          <a:p>
            <a:r>
              <a:rPr lang="en-US" altLang="en-US" sz="2400" dirty="0" smtClean="0"/>
              <a:t>k-NN classifiers are lazy learners since they do not build models explicitly</a:t>
            </a:r>
          </a:p>
          <a:p>
            <a:r>
              <a:rPr lang="en-US" altLang="en-US" sz="2400" dirty="0" smtClean="0"/>
              <a:t>Classifying unknown records are relatively expensive</a:t>
            </a:r>
          </a:p>
          <a:p>
            <a:r>
              <a:rPr lang="en-US" altLang="en-US" sz="2400" dirty="0" smtClean="0"/>
              <a:t>Can produce arbitrarily shaped decision boundaries</a:t>
            </a:r>
          </a:p>
          <a:p>
            <a:r>
              <a:rPr lang="en-US" altLang="en-US" sz="2400" dirty="0" smtClean="0"/>
              <a:t>Easy to handle variable interactions since the decisions are based on local information</a:t>
            </a:r>
          </a:p>
          <a:p>
            <a:r>
              <a:rPr lang="en-US" altLang="en-US" sz="2400" dirty="0" smtClean="0"/>
              <a:t>Selection of right proximity measure is essential</a:t>
            </a:r>
          </a:p>
          <a:p>
            <a:r>
              <a:rPr lang="en-US" altLang="en-US" sz="2400" dirty="0" smtClean="0"/>
              <a:t>Superfluous or redundant attributes can create problems</a:t>
            </a:r>
          </a:p>
          <a:p>
            <a:r>
              <a:rPr lang="en-US" altLang="en-US" sz="2400" dirty="0" smtClean="0"/>
              <a:t>Missing attributes are hard to handle</a:t>
            </a:r>
          </a:p>
          <a:p>
            <a:pPr lvl="1"/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27935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(Phase I) – </a:t>
            </a:r>
            <a:r>
              <a:rPr lang="en-US" dirty="0" smtClean="0"/>
              <a:t>Due 11/9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Deliverable</a:t>
            </a:r>
            <a:r>
              <a:rPr lang="en-US" dirty="0" smtClean="0"/>
              <a:t>: Document with the following (1 page)</a:t>
            </a:r>
          </a:p>
          <a:p>
            <a:r>
              <a:rPr lang="en-US" dirty="0" smtClean="0"/>
              <a:t>Description of the case study</a:t>
            </a:r>
          </a:p>
          <a:p>
            <a:r>
              <a:rPr lang="en-US" dirty="0" smtClean="0"/>
              <a:t>What is the business problem?</a:t>
            </a:r>
          </a:p>
          <a:p>
            <a:r>
              <a:rPr lang="en-US" dirty="0" smtClean="0"/>
              <a:t>What is the data available</a:t>
            </a:r>
          </a:p>
          <a:p>
            <a:pPr lvl="1"/>
            <a:r>
              <a:rPr lang="en-US" dirty="0" smtClean="0"/>
              <a:t>Description of data </a:t>
            </a:r>
          </a:p>
          <a:p>
            <a:pPr lvl="1"/>
            <a:r>
              <a:rPr lang="en-US" dirty="0" smtClean="0"/>
              <a:t>Number of instances + Variables + target variable</a:t>
            </a:r>
          </a:p>
          <a:p>
            <a:r>
              <a:rPr lang="en-US" dirty="0" smtClean="0"/>
              <a:t>Feel free to schedule a Zoom call with me if you want to discuss your ideas/progress.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67C0D0-681C-40CC-9980-FC45852423DE}" type="slidenum">
              <a:rPr lang="en-US" smtClean="0">
                <a:solidFill>
                  <a:prstClr val="white"/>
                </a:solidFill>
                <a:latin typeface="Calibri"/>
              </a:rPr>
              <a:pPr>
                <a:defRPr/>
              </a:pPr>
              <a:t>4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6905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357313" y="1028700"/>
            <a:ext cx="6429375" cy="857250"/>
          </a:xfrm>
        </p:spPr>
        <p:txBody>
          <a:bodyPr/>
          <a:lstStyle/>
          <a:p>
            <a:r>
              <a:rPr lang="en-US"/>
              <a:t>Unsupervised Learning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0580" y="1828800"/>
            <a:ext cx="7376160" cy="3886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0" dirty="0"/>
          </a:p>
          <a:p>
            <a:pPr>
              <a:buFont typeface="Wingdings" pitchFamily="2" charset="2"/>
              <a:buNone/>
            </a:pPr>
            <a:r>
              <a:rPr lang="en-US" dirty="0"/>
              <a:t>	Learning useful structure </a:t>
            </a:r>
            <a:r>
              <a:rPr lang="en-US" i="1" dirty="0"/>
              <a:t>without</a:t>
            </a:r>
            <a:r>
              <a:rPr lang="en-US" dirty="0"/>
              <a:t> labeled classes, optimization criterion, feedback signal, or any other information beyond the raw data</a:t>
            </a:r>
          </a:p>
        </p:txBody>
      </p:sp>
    </p:spTree>
    <p:extLst>
      <p:ext uri="{BB962C8B-B14F-4D97-AF65-F5344CB8AC3E}">
        <p14:creationId xmlns:p14="http://schemas.microsoft.com/office/powerpoint/2010/main" val="213180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Mining Tasks: Pattern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Segmentation /Clustering/Profiling</a:t>
            </a:r>
          </a:p>
          <a:p>
            <a:pPr lvl="1"/>
            <a:r>
              <a:rPr lang="en-US" dirty="0" smtClean="0"/>
              <a:t>Group customers into distinct segments</a:t>
            </a:r>
          </a:p>
          <a:p>
            <a:r>
              <a:rPr lang="en-US" dirty="0" smtClean="0"/>
              <a:t>Summarization/Rules</a:t>
            </a:r>
          </a:p>
          <a:p>
            <a:pPr lvl="1"/>
            <a:r>
              <a:rPr lang="en-US" dirty="0" smtClean="0"/>
              <a:t>Purchases of related products</a:t>
            </a:r>
          </a:p>
        </p:txBody>
      </p:sp>
    </p:spTree>
    <p:extLst>
      <p:ext uri="{BB962C8B-B14F-4D97-AF65-F5344CB8AC3E}">
        <p14:creationId xmlns:p14="http://schemas.microsoft.com/office/powerpoint/2010/main" val="43116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Unsupervised Classification</a:t>
            </a:r>
          </a:p>
        </p:txBody>
      </p:sp>
      <p:sp>
        <p:nvSpPr>
          <p:cNvPr id="18435" name="Rectangle 98"/>
          <p:cNvSpPr>
            <a:spLocks noChangeArrowheads="1"/>
          </p:cNvSpPr>
          <p:nvPr/>
        </p:nvSpPr>
        <p:spPr bwMode="auto">
          <a:xfrm>
            <a:off x="3278982" y="4229101"/>
            <a:ext cx="1920398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50" b="1">
                <a:solidFill>
                  <a:srgbClr val="00194D"/>
                </a:solidFill>
                <a:latin typeface="Arial Narrow" pitchFamily="34" charset="0"/>
              </a:rPr>
              <a:t>Unsupervised classification:</a:t>
            </a:r>
            <a:r>
              <a:rPr lang="en-US" sz="1350" b="1">
                <a:solidFill>
                  <a:srgbClr val="003399"/>
                </a:solidFill>
                <a:latin typeface="Arial Narrow" pitchFamily="34" charset="0"/>
              </a:rPr>
              <a:t/>
            </a:r>
            <a:br>
              <a:rPr lang="en-US" sz="1350" b="1">
                <a:solidFill>
                  <a:srgbClr val="003399"/>
                </a:solidFill>
                <a:latin typeface="Arial Narrow" pitchFamily="34" charset="0"/>
              </a:rPr>
            </a:br>
            <a:r>
              <a:rPr lang="en-US" sz="1350" b="1">
                <a:solidFill>
                  <a:srgbClr val="003399"/>
                </a:solidFill>
                <a:latin typeface="Arial Narrow" pitchFamily="34" charset="0"/>
              </a:rPr>
              <a:t>grouping of cases based on</a:t>
            </a:r>
            <a:br>
              <a:rPr lang="en-US" sz="1350" b="1">
                <a:solidFill>
                  <a:srgbClr val="003399"/>
                </a:solidFill>
                <a:latin typeface="Arial Narrow" pitchFamily="34" charset="0"/>
              </a:rPr>
            </a:br>
            <a:r>
              <a:rPr lang="en-US" sz="1350" b="1">
                <a:solidFill>
                  <a:srgbClr val="003399"/>
                </a:solidFill>
                <a:latin typeface="Arial Narrow" pitchFamily="34" charset="0"/>
              </a:rPr>
              <a:t>similarities in input values</a:t>
            </a:r>
          </a:p>
        </p:txBody>
      </p:sp>
      <p:grpSp>
        <p:nvGrpSpPr>
          <p:cNvPr id="18436" name="Group 138"/>
          <p:cNvGrpSpPr>
            <a:grpSpLocks/>
          </p:cNvGrpSpPr>
          <p:nvPr/>
        </p:nvGrpSpPr>
        <p:grpSpPr bwMode="auto">
          <a:xfrm>
            <a:off x="5242799" y="2309812"/>
            <a:ext cx="689612" cy="1576388"/>
            <a:chOff x="3501120" y="3826177"/>
            <a:chExt cx="722402" cy="2101849"/>
          </a:xfrm>
        </p:grpSpPr>
        <p:sp>
          <p:nvSpPr>
            <p:cNvPr id="110" name="Rectangle 3"/>
            <p:cNvSpPr>
              <a:spLocks noChangeArrowheads="1"/>
            </p:cNvSpPr>
            <p:nvPr/>
          </p:nvSpPr>
          <p:spPr bwMode="auto">
            <a:xfrm>
              <a:off x="3516836" y="3826177"/>
              <a:ext cx="702195" cy="2101849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n-US" sz="1350" dirty="0">
                <a:latin typeface="Arial"/>
              </a:endParaRPr>
            </a:p>
          </p:txBody>
        </p:sp>
        <p:sp>
          <p:nvSpPr>
            <p:cNvPr id="18524" name="Rectangle 167"/>
            <p:cNvSpPr>
              <a:spLocks noChangeArrowheads="1"/>
            </p:cNvSpPr>
            <p:nvPr/>
          </p:nvSpPr>
          <p:spPr bwMode="auto">
            <a:xfrm>
              <a:off x="3546162" y="4195687"/>
              <a:ext cx="656680" cy="323472"/>
            </a:xfrm>
            <a:prstGeom prst="rect">
              <a:avLst/>
            </a:prstGeom>
            <a:solidFill>
              <a:srgbClr val="DEE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6675" tIns="66675" rIns="66675" bIns="66675"/>
            <a:lstStyle/>
            <a:p>
              <a:pPr algn="ctr"/>
              <a:endParaRPr lang="en-US" sz="1350"/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3631582" y="4272265"/>
              <a:ext cx="485176" cy="1682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6675" tIns="66675" rIns="66675" bIns="66675"/>
            <a:lstStyle/>
            <a:p>
              <a:pPr algn="ctr">
                <a:defRPr/>
              </a:pPr>
              <a:endParaRPr lang="en-US" sz="1350" dirty="0">
                <a:latin typeface="Arial"/>
              </a:endParaRPr>
            </a:p>
          </p:txBody>
        </p:sp>
        <p:sp>
          <p:nvSpPr>
            <p:cNvPr id="18526" name="Rectangle 155"/>
            <p:cNvSpPr>
              <a:spLocks noChangeArrowheads="1"/>
            </p:cNvSpPr>
            <p:nvPr/>
          </p:nvSpPr>
          <p:spPr bwMode="auto">
            <a:xfrm>
              <a:off x="3546162" y="4542274"/>
              <a:ext cx="656680" cy="323472"/>
            </a:xfrm>
            <a:prstGeom prst="rect">
              <a:avLst/>
            </a:prstGeom>
            <a:solidFill>
              <a:srgbClr val="CEDE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6675" tIns="66675" rIns="66675" bIns="66675"/>
            <a:lstStyle/>
            <a:p>
              <a:pPr algn="ctr"/>
              <a:endParaRPr lang="en-US" sz="1350"/>
            </a:p>
          </p:txBody>
        </p:sp>
        <p:sp>
          <p:nvSpPr>
            <p:cNvPr id="123" name="Rectangle 122"/>
            <p:cNvSpPr/>
            <p:nvPr/>
          </p:nvSpPr>
          <p:spPr bwMode="auto">
            <a:xfrm>
              <a:off x="3631582" y="4621515"/>
              <a:ext cx="485176" cy="16668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6675" tIns="66675" rIns="66675" bIns="66675"/>
            <a:lstStyle/>
            <a:p>
              <a:pPr algn="ctr">
                <a:defRPr/>
              </a:pPr>
              <a:endParaRPr lang="en-US" sz="1350" dirty="0">
                <a:latin typeface="Arial"/>
              </a:endParaRPr>
            </a:p>
          </p:txBody>
        </p:sp>
        <p:sp>
          <p:nvSpPr>
            <p:cNvPr id="18528" name="Rectangle 153"/>
            <p:cNvSpPr>
              <a:spLocks noChangeArrowheads="1"/>
            </p:cNvSpPr>
            <p:nvPr/>
          </p:nvSpPr>
          <p:spPr bwMode="auto">
            <a:xfrm>
              <a:off x="3546162" y="5582033"/>
              <a:ext cx="656680" cy="323472"/>
            </a:xfrm>
            <a:prstGeom prst="rect">
              <a:avLst/>
            </a:prstGeom>
            <a:solidFill>
              <a:srgbClr val="A0B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6675" tIns="66675" rIns="66675" bIns="66675"/>
            <a:lstStyle/>
            <a:p>
              <a:pPr algn="ctr"/>
              <a:endParaRPr lang="en-US" sz="1350"/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3631582" y="5659739"/>
              <a:ext cx="485176" cy="1682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6675" tIns="66675" rIns="66675" bIns="66675"/>
            <a:lstStyle/>
            <a:p>
              <a:pPr algn="ctr">
                <a:defRPr/>
              </a:pPr>
              <a:endParaRPr lang="en-US" sz="1350" dirty="0">
                <a:latin typeface="Arial"/>
              </a:endParaRPr>
            </a:p>
          </p:txBody>
        </p:sp>
        <p:sp>
          <p:nvSpPr>
            <p:cNvPr id="18530" name="Rectangle 146"/>
            <p:cNvSpPr>
              <a:spLocks noChangeArrowheads="1"/>
            </p:cNvSpPr>
            <p:nvPr/>
          </p:nvSpPr>
          <p:spPr bwMode="auto">
            <a:xfrm>
              <a:off x="3546162" y="5235447"/>
              <a:ext cx="656680" cy="323472"/>
            </a:xfrm>
            <a:prstGeom prst="rect">
              <a:avLst/>
            </a:prstGeom>
            <a:solidFill>
              <a:srgbClr val="AFCA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6675" tIns="66675" rIns="66675" bIns="66675"/>
            <a:lstStyle/>
            <a:p>
              <a:pPr algn="ctr"/>
              <a:endParaRPr lang="en-US" sz="1350"/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3631582" y="5313664"/>
              <a:ext cx="485176" cy="16668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6675" tIns="66675" rIns="66675" bIns="66675"/>
            <a:lstStyle/>
            <a:p>
              <a:pPr algn="ctr">
                <a:defRPr/>
              </a:pPr>
              <a:endParaRPr lang="en-US" sz="1350" dirty="0">
                <a:latin typeface="Arial"/>
              </a:endParaRPr>
            </a:p>
          </p:txBody>
        </p:sp>
        <p:sp>
          <p:nvSpPr>
            <p:cNvPr id="18532" name="Rectangle 144"/>
            <p:cNvSpPr>
              <a:spLocks noChangeArrowheads="1"/>
            </p:cNvSpPr>
            <p:nvPr/>
          </p:nvSpPr>
          <p:spPr bwMode="auto">
            <a:xfrm>
              <a:off x="3546162" y="4888861"/>
              <a:ext cx="656680" cy="323472"/>
            </a:xfrm>
            <a:prstGeom prst="rect">
              <a:avLst/>
            </a:prstGeom>
            <a:solidFill>
              <a:srgbClr val="BFD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381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6675" tIns="66675" rIns="66675" bIns="66675"/>
            <a:lstStyle/>
            <a:p>
              <a:pPr algn="ctr"/>
              <a:endParaRPr lang="en-US" sz="1350"/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3631582" y="4967589"/>
              <a:ext cx="485176" cy="166687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6675" tIns="66675" rIns="66675" bIns="66675"/>
            <a:lstStyle/>
            <a:p>
              <a:pPr algn="ctr">
                <a:defRPr/>
              </a:pPr>
              <a:endParaRPr lang="en-US" sz="1350" dirty="0">
                <a:latin typeface="Arial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3541781" y="3851577"/>
              <a:ext cx="658541" cy="322263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6675" tIns="66675" rIns="66675" bIns="66675"/>
            <a:lstStyle/>
            <a:p>
              <a:pPr algn="ctr">
                <a:defRPr/>
              </a:pPr>
              <a:endParaRPr lang="en-US" sz="1350" dirty="0">
                <a:latin typeface="Arial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3627841" y="3927777"/>
              <a:ext cx="486423" cy="168275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6675" tIns="66675" rIns="66675" bIns="66675"/>
            <a:lstStyle/>
            <a:p>
              <a:pPr algn="ctr">
                <a:defRPr/>
              </a:pPr>
              <a:endParaRPr lang="en-US" sz="1350" dirty="0">
                <a:latin typeface="Arial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3501120" y="3832528"/>
              <a:ext cx="722402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050" b="1" i="1" dirty="0">
                  <a:solidFill>
                    <a:srgbClr val="FFFFFF"/>
                  </a:solidFill>
                  <a:latin typeface="+mj-lt"/>
                </a:rPr>
                <a:t>grouping</a:t>
              </a:r>
            </a:p>
          </p:txBody>
        </p:sp>
      </p:grpSp>
      <p:sp>
        <p:nvSpPr>
          <p:cNvPr id="133" name="Rectangle 167"/>
          <p:cNvSpPr>
            <a:spLocks noChangeArrowheads="1"/>
          </p:cNvSpPr>
          <p:nvPr/>
        </p:nvSpPr>
        <p:spPr bwMode="auto">
          <a:xfrm>
            <a:off x="5287567" y="2583656"/>
            <a:ext cx="625078" cy="242888"/>
          </a:xfrm>
          <a:prstGeom prst="rect">
            <a:avLst/>
          </a:prstGeom>
          <a:solidFill>
            <a:srgbClr val="70A0FF"/>
          </a:solidFill>
          <a:ln w="38100" algn="ctr">
            <a:noFill/>
            <a:round/>
            <a:headEnd/>
            <a:tailEnd/>
          </a:ln>
        </p:spPr>
        <p:txBody>
          <a:bodyPr lIns="66675" tIns="68580" rIns="66675" bIns="66675" anchor="ctr" anchorCtr="1"/>
          <a:lstStyle/>
          <a:p>
            <a:pPr algn="ctr">
              <a:defRPr/>
            </a:pPr>
            <a:r>
              <a:rPr lang="en-US" sz="1050" b="1" i="1" dirty="0">
                <a:solidFill>
                  <a:srgbClr val="FFFF00"/>
                </a:solidFill>
                <a:latin typeface="+mj-lt"/>
              </a:rPr>
              <a:t>cluster 1</a:t>
            </a:r>
            <a:endParaRPr lang="en-US" sz="1200" b="1" i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134" name="Rectangle 155"/>
          <p:cNvSpPr>
            <a:spLocks noChangeArrowheads="1"/>
          </p:cNvSpPr>
          <p:nvPr/>
        </p:nvSpPr>
        <p:spPr bwMode="auto">
          <a:xfrm>
            <a:off x="5287567" y="2852737"/>
            <a:ext cx="625078" cy="242888"/>
          </a:xfrm>
          <a:prstGeom prst="rect">
            <a:avLst/>
          </a:prstGeom>
          <a:solidFill>
            <a:srgbClr val="70A0FF"/>
          </a:solidFill>
          <a:ln w="38100" algn="ctr">
            <a:noFill/>
            <a:round/>
            <a:headEnd/>
            <a:tailEnd/>
          </a:ln>
        </p:spPr>
        <p:txBody>
          <a:bodyPr lIns="0" tIns="66675" rIns="0" bIns="66675" anchor="ctr" anchorCtr="1"/>
          <a:lstStyle/>
          <a:p>
            <a:pPr algn="ctr">
              <a:defRPr/>
            </a:pPr>
            <a:r>
              <a:rPr lang="en-US" sz="1050" b="1" i="1" dirty="0">
                <a:solidFill>
                  <a:srgbClr val="66FFFF"/>
                </a:solidFill>
                <a:latin typeface="+mj-lt"/>
              </a:rPr>
              <a:t>cluster 2</a:t>
            </a:r>
            <a:endParaRPr lang="en-US" sz="1200" b="1" i="1" dirty="0">
              <a:solidFill>
                <a:srgbClr val="66FFFF"/>
              </a:solidFill>
              <a:latin typeface="+mj-lt"/>
            </a:endParaRPr>
          </a:p>
        </p:txBody>
      </p:sp>
      <p:sp>
        <p:nvSpPr>
          <p:cNvPr id="135" name="Rectangle 134"/>
          <p:cNvSpPr>
            <a:spLocks noChangeArrowheads="1"/>
          </p:cNvSpPr>
          <p:nvPr/>
        </p:nvSpPr>
        <p:spPr bwMode="auto">
          <a:xfrm>
            <a:off x="5287567" y="3632597"/>
            <a:ext cx="625078" cy="242888"/>
          </a:xfrm>
          <a:prstGeom prst="rect">
            <a:avLst/>
          </a:prstGeom>
          <a:solidFill>
            <a:srgbClr val="70A0FF"/>
          </a:solidFill>
          <a:ln w="38100" algn="ctr">
            <a:noFill/>
            <a:round/>
            <a:headEnd/>
            <a:tailEnd/>
          </a:ln>
        </p:spPr>
        <p:txBody>
          <a:bodyPr lIns="0" tIns="66675" rIns="0" bIns="66675" anchor="ctr" anchorCtr="1"/>
          <a:lstStyle/>
          <a:p>
            <a:pPr algn="ctr">
              <a:defRPr/>
            </a:pPr>
            <a:r>
              <a:rPr lang="en-US" sz="1050" b="1" i="1" dirty="0">
                <a:solidFill>
                  <a:srgbClr val="66FFFF"/>
                </a:solidFill>
                <a:latin typeface="+mj-lt"/>
              </a:rPr>
              <a:t>cluster 2</a:t>
            </a:r>
            <a:endParaRPr lang="en-US" sz="1350" b="1" i="1" dirty="0">
              <a:solidFill>
                <a:srgbClr val="66FFFF"/>
              </a:solidFill>
              <a:latin typeface="+mj-lt"/>
            </a:endParaRPr>
          </a:p>
        </p:txBody>
      </p:sp>
      <p:sp>
        <p:nvSpPr>
          <p:cNvPr id="136" name="Rectangle 146"/>
          <p:cNvSpPr>
            <a:spLocks noChangeArrowheads="1"/>
          </p:cNvSpPr>
          <p:nvPr/>
        </p:nvSpPr>
        <p:spPr bwMode="auto">
          <a:xfrm>
            <a:off x="5287567" y="3373041"/>
            <a:ext cx="625078" cy="242888"/>
          </a:xfrm>
          <a:prstGeom prst="rect">
            <a:avLst/>
          </a:prstGeom>
          <a:solidFill>
            <a:srgbClr val="70A0FF"/>
          </a:solidFill>
          <a:ln w="38100" algn="ctr">
            <a:noFill/>
            <a:round/>
            <a:headEnd/>
            <a:tailEnd/>
          </a:ln>
        </p:spPr>
        <p:txBody>
          <a:bodyPr lIns="66675" tIns="66675" rIns="66675" bIns="66675" anchor="ctr" anchorCtr="1"/>
          <a:lstStyle/>
          <a:p>
            <a:pPr algn="ctr">
              <a:defRPr/>
            </a:pPr>
            <a:r>
              <a:rPr lang="en-US" sz="1050" b="1" i="1" dirty="0">
                <a:solidFill>
                  <a:srgbClr val="FFFF00"/>
                </a:solidFill>
                <a:latin typeface="+mj-lt"/>
              </a:rPr>
              <a:t>cluster 1</a:t>
            </a:r>
            <a:endParaRPr lang="en-US" sz="1350" b="1" i="1" dirty="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137" name="Rectangle 144"/>
          <p:cNvSpPr>
            <a:spLocks noChangeArrowheads="1"/>
          </p:cNvSpPr>
          <p:nvPr/>
        </p:nvSpPr>
        <p:spPr bwMode="auto">
          <a:xfrm>
            <a:off x="5287567" y="3113485"/>
            <a:ext cx="625078" cy="241697"/>
          </a:xfrm>
          <a:prstGeom prst="rect">
            <a:avLst/>
          </a:prstGeom>
          <a:solidFill>
            <a:srgbClr val="70A0FF"/>
          </a:solidFill>
          <a:ln w="38100" algn="ctr">
            <a:noFill/>
            <a:round/>
            <a:headEnd/>
            <a:tailEnd/>
          </a:ln>
        </p:spPr>
        <p:txBody>
          <a:bodyPr lIns="66675" tIns="66675" rIns="66675" bIns="66675" anchor="ctr" anchorCtr="1"/>
          <a:lstStyle/>
          <a:p>
            <a:pPr algn="ctr">
              <a:defRPr/>
            </a:pPr>
            <a:r>
              <a:rPr lang="en-US" sz="1050" b="1" i="1" dirty="0">
                <a:solidFill>
                  <a:srgbClr val="FFC000"/>
                </a:solidFill>
                <a:latin typeface="+mj-lt"/>
              </a:rPr>
              <a:t>cluster 3</a:t>
            </a:r>
            <a:endParaRPr lang="en-US" sz="1350" b="1" i="1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8442" name="Isosceles Triangle 137"/>
          <p:cNvSpPr>
            <a:spLocks noChangeArrowheads="1"/>
          </p:cNvSpPr>
          <p:nvPr/>
        </p:nvSpPr>
        <p:spPr bwMode="auto">
          <a:xfrm rot="5400000">
            <a:off x="3688558" y="2943226"/>
            <a:ext cx="421481" cy="34290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381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6675" tIns="66675" rIns="66675" bIns="66675"/>
          <a:lstStyle/>
          <a:p>
            <a:pPr algn="ctr"/>
            <a:endParaRPr lang="en-US" sz="1350"/>
          </a:p>
        </p:txBody>
      </p:sp>
      <p:sp>
        <p:nvSpPr>
          <p:cNvPr id="139" name="Isosceles Triangle 138"/>
          <p:cNvSpPr/>
          <p:nvPr/>
        </p:nvSpPr>
        <p:spPr bwMode="auto">
          <a:xfrm rot="5400000">
            <a:off x="4647010" y="2943226"/>
            <a:ext cx="421481" cy="342900"/>
          </a:xfrm>
          <a:prstGeom prst="triangle">
            <a:avLst/>
          </a:prstGeom>
          <a:solidFill>
            <a:schemeClr val="accent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66675" tIns="66675" rIns="66675" bIns="66675"/>
          <a:lstStyle/>
          <a:p>
            <a:pPr algn="ctr">
              <a:defRPr/>
            </a:pPr>
            <a:endParaRPr lang="en-US" sz="1350" dirty="0">
              <a:latin typeface="Arial"/>
            </a:endParaRPr>
          </a:p>
        </p:txBody>
      </p:sp>
      <p:grpSp>
        <p:nvGrpSpPr>
          <p:cNvPr id="18444" name="Group 42"/>
          <p:cNvGrpSpPr>
            <a:grpSpLocks/>
          </p:cNvGrpSpPr>
          <p:nvPr/>
        </p:nvGrpSpPr>
        <p:grpSpPr bwMode="auto">
          <a:xfrm>
            <a:off x="2471739" y="2286000"/>
            <a:ext cx="2065735" cy="1576388"/>
            <a:chOff x="763588" y="3826177"/>
            <a:chExt cx="2754312" cy="2101849"/>
          </a:xfrm>
        </p:grpSpPr>
        <p:sp>
          <p:nvSpPr>
            <p:cNvPr id="141" name="Rectangle 3"/>
            <p:cNvSpPr>
              <a:spLocks noChangeArrowheads="1"/>
            </p:cNvSpPr>
            <p:nvPr/>
          </p:nvSpPr>
          <p:spPr bwMode="auto">
            <a:xfrm>
              <a:off x="763588" y="3826177"/>
              <a:ext cx="2754312" cy="2101849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endParaRPr lang="en-US" sz="1350" dirty="0">
                <a:latin typeface="Arial"/>
              </a:endParaRPr>
            </a:p>
          </p:txBody>
        </p:sp>
        <p:grpSp>
          <p:nvGrpSpPr>
            <p:cNvPr id="18446" name="Group 99"/>
            <p:cNvGrpSpPr>
              <a:grpSpLocks/>
            </p:cNvGrpSpPr>
            <p:nvPr/>
          </p:nvGrpSpPr>
          <p:grpSpPr bwMode="auto">
            <a:xfrm>
              <a:off x="797613" y="4186700"/>
              <a:ext cx="656680" cy="1709819"/>
              <a:chOff x="770107" y="4345680"/>
              <a:chExt cx="612250" cy="1723198"/>
            </a:xfrm>
          </p:grpSpPr>
          <p:grpSp>
            <p:nvGrpSpPr>
              <p:cNvPr id="18508" name="Group 76"/>
              <p:cNvGrpSpPr>
                <a:grpSpLocks/>
              </p:cNvGrpSpPr>
              <p:nvPr/>
            </p:nvGrpSpPr>
            <p:grpSpPr bwMode="auto">
              <a:xfrm>
                <a:off x="770107" y="4345680"/>
                <a:ext cx="612250" cy="326003"/>
                <a:chOff x="770108" y="4387967"/>
                <a:chExt cx="612250" cy="326003"/>
              </a:xfrm>
            </p:grpSpPr>
            <p:sp>
              <p:nvSpPr>
                <p:cNvPr id="18521" name="Rectangle 74"/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F8FA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18" name="Rectangle 217"/>
                <p:cNvSpPr/>
                <p:nvPr/>
              </p:nvSpPr>
              <p:spPr bwMode="auto">
                <a:xfrm>
                  <a:off x="849392" y="4466201"/>
                  <a:ext cx="452908" cy="16959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  <p:grpSp>
            <p:nvGrpSpPr>
              <p:cNvPr id="18509" name="Group 78"/>
              <p:cNvGrpSpPr>
                <a:grpSpLocks/>
              </p:cNvGrpSpPr>
              <p:nvPr/>
            </p:nvGrpSpPr>
            <p:grpSpPr bwMode="auto">
              <a:xfrm>
                <a:off x="770107" y="4694979"/>
                <a:ext cx="612250" cy="326003"/>
                <a:chOff x="770108" y="4387967"/>
                <a:chExt cx="612250" cy="326003"/>
              </a:xfrm>
            </p:grpSpPr>
            <p:sp>
              <p:nvSpPr>
                <p:cNvPr id="18519" name="Rectangle 81"/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F0F5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16" name="Rectangle 215"/>
                <p:cNvSpPr/>
                <p:nvPr/>
              </p:nvSpPr>
              <p:spPr bwMode="auto">
                <a:xfrm>
                  <a:off x="849392" y="4467286"/>
                  <a:ext cx="452908" cy="167991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  <p:grpSp>
            <p:nvGrpSpPr>
              <p:cNvPr id="18510" name="Group 90"/>
              <p:cNvGrpSpPr>
                <a:grpSpLocks/>
              </p:cNvGrpSpPr>
              <p:nvPr/>
            </p:nvGrpSpPr>
            <p:grpSpPr bwMode="auto">
              <a:xfrm>
                <a:off x="770107" y="5742875"/>
                <a:ext cx="612250" cy="326003"/>
                <a:chOff x="770108" y="4387967"/>
                <a:chExt cx="612250" cy="326003"/>
              </a:xfrm>
            </p:grpSpPr>
            <p:sp>
              <p:nvSpPr>
                <p:cNvPr id="18517" name="Rectangle 91"/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DBE7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14" name="Rectangle 213"/>
                <p:cNvSpPr/>
                <p:nvPr/>
              </p:nvSpPr>
              <p:spPr bwMode="auto">
                <a:xfrm>
                  <a:off x="849392" y="4465738"/>
                  <a:ext cx="452908" cy="16959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  <p:grpSp>
            <p:nvGrpSpPr>
              <p:cNvPr id="18511" name="Group 93"/>
              <p:cNvGrpSpPr>
                <a:grpSpLocks/>
              </p:cNvGrpSpPr>
              <p:nvPr/>
            </p:nvGrpSpPr>
            <p:grpSpPr bwMode="auto">
              <a:xfrm>
                <a:off x="770107" y="5393577"/>
                <a:ext cx="612250" cy="326003"/>
                <a:chOff x="770108" y="4387967"/>
                <a:chExt cx="612250" cy="326003"/>
              </a:xfrm>
            </p:grpSpPr>
            <p:sp>
              <p:nvSpPr>
                <p:cNvPr id="18515" name="Rectangle 94"/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E3E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12" name="Rectangle 211"/>
                <p:cNvSpPr/>
                <p:nvPr/>
              </p:nvSpPr>
              <p:spPr bwMode="auto">
                <a:xfrm>
                  <a:off x="849392" y="4466253"/>
                  <a:ext cx="452908" cy="167991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  <p:grpSp>
            <p:nvGrpSpPr>
              <p:cNvPr id="18512" name="Group 96"/>
              <p:cNvGrpSpPr>
                <a:grpSpLocks/>
              </p:cNvGrpSpPr>
              <p:nvPr/>
            </p:nvGrpSpPr>
            <p:grpSpPr bwMode="auto">
              <a:xfrm>
                <a:off x="770107" y="5044278"/>
                <a:ext cx="612250" cy="326003"/>
                <a:chOff x="770108" y="4387967"/>
                <a:chExt cx="612250" cy="326003"/>
              </a:xfrm>
            </p:grpSpPr>
            <p:sp>
              <p:nvSpPr>
                <p:cNvPr id="18513" name="Rectangle 97"/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EAF1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10" name="Rectangle 209"/>
                <p:cNvSpPr/>
                <p:nvPr/>
              </p:nvSpPr>
              <p:spPr bwMode="auto">
                <a:xfrm>
                  <a:off x="849392" y="4466770"/>
                  <a:ext cx="452908" cy="167991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</p:grpSp>
        <p:grpSp>
          <p:nvGrpSpPr>
            <p:cNvPr id="18447" name="Group 100"/>
            <p:cNvGrpSpPr>
              <a:grpSpLocks/>
            </p:cNvGrpSpPr>
            <p:nvPr/>
          </p:nvGrpSpPr>
          <p:grpSpPr bwMode="auto">
            <a:xfrm>
              <a:off x="1476408" y="4186724"/>
              <a:ext cx="656680" cy="1708245"/>
              <a:chOff x="770107" y="4345680"/>
              <a:chExt cx="612250" cy="1723198"/>
            </a:xfrm>
          </p:grpSpPr>
          <p:grpSp>
            <p:nvGrpSpPr>
              <p:cNvPr id="18493" name="Group 76"/>
              <p:cNvGrpSpPr>
                <a:grpSpLocks/>
              </p:cNvGrpSpPr>
              <p:nvPr/>
            </p:nvGrpSpPr>
            <p:grpSpPr bwMode="auto">
              <a:xfrm>
                <a:off x="770107" y="4345680"/>
                <a:ext cx="612250" cy="326003"/>
                <a:chOff x="770108" y="4387967"/>
                <a:chExt cx="612250" cy="326003"/>
              </a:xfrm>
            </p:grpSpPr>
            <p:sp>
              <p:nvSpPr>
                <p:cNvPr id="18506" name="Rectangle 115"/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EFF5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3" name="Rectangle 202"/>
                <p:cNvSpPr/>
                <p:nvPr/>
              </p:nvSpPr>
              <p:spPr bwMode="auto">
                <a:xfrm>
                  <a:off x="850003" y="4466249"/>
                  <a:ext cx="452908" cy="169748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  <p:grpSp>
            <p:nvGrpSpPr>
              <p:cNvPr id="18494" name="Group 78"/>
              <p:cNvGrpSpPr>
                <a:grpSpLocks/>
              </p:cNvGrpSpPr>
              <p:nvPr/>
            </p:nvGrpSpPr>
            <p:grpSpPr bwMode="auto">
              <a:xfrm>
                <a:off x="770107" y="4694979"/>
                <a:ext cx="612250" cy="326003"/>
                <a:chOff x="770108" y="4387967"/>
                <a:chExt cx="612250" cy="326003"/>
              </a:xfrm>
            </p:grpSpPr>
            <p:sp>
              <p:nvSpPr>
                <p:cNvPr id="18504" name="Rectangle 113"/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E8F0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1" name="Rectangle 200"/>
                <p:cNvSpPr/>
                <p:nvPr/>
              </p:nvSpPr>
              <p:spPr bwMode="auto">
                <a:xfrm>
                  <a:off x="850003" y="4466055"/>
                  <a:ext cx="452908" cy="169748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  <p:grpSp>
            <p:nvGrpSpPr>
              <p:cNvPr id="18495" name="Group 90"/>
              <p:cNvGrpSpPr>
                <a:grpSpLocks/>
              </p:cNvGrpSpPr>
              <p:nvPr/>
            </p:nvGrpSpPr>
            <p:grpSpPr bwMode="auto">
              <a:xfrm>
                <a:off x="770107" y="5742875"/>
                <a:ext cx="612250" cy="326003"/>
                <a:chOff x="770108" y="4387967"/>
                <a:chExt cx="612250" cy="326003"/>
              </a:xfrm>
            </p:grpSpPr>
            <p:sp>
              <p:nvSpPr>
                <p:cNvPr id="18502" name="Rectangle 111"/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C8DA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9" name="Rectangle 198"/>
                <p:cNvSpPr/>
                <p:nvPr/>
              </p:nvSpPr>
              <p:spPr bwMode="auto">
                <a:xfrm>
                  <a:off x="850003" y="4475079"/>
                  <a:ext cx="452908" cy="160140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  <p:grpSp>
            <p:nvGrpSpPr>
              <p:cNvPr id="18496" name="Group 93"/>
              <p:cNvGrpSpPr>
                <a:grpSpLocks/>
              </p:cNvGrpSpPr>
              <p:nvPr/>
            </p:nvGrpSpPr>
            <p:grpSpPr bwMode="auto">
              <a:xfrm>
                <a:off x="770107" y="5393577"/>
                <a:ext cx="612250" cy="326003"/>
                <a:chOff x="770108" y="4387967"/>
                <a:chExt cx="612250" cy="326003"/>
              </a:xfrm>
            </p:grpSpPr>
            <p:sp>
              <p:nvSpPr>
                <p:cNvPr id="18500" name="Rectangle 109"/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D6E4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7" name="Rectangle 196"/>
                <p:cNvSpPr/>
                <p:nvPr/>
              </p:nvSpPr>
              <p:spPr bwMode="auto">
                <a:xfrm>
                  <a:off x="850003" y="4465664"/>
                  <a:ext cx="452908" cy="169748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  <p:grpSp>
            <p:nvGrpSpPr>
              <p:cNvPr id="18497" name="Group 96"/>
              <p:cNvGrpSpPr>
                <a:grpSpLocks/>
              </p:cNvGrpSpPr>
              <p:nvPr/>
            </p:nvGrpSpPr>
            <p:grpSpPr bwMode="auto">
              <a:xfrm>
                <a:off x="770107" y="5044278"/>
                <a:ext cx="612250" cy="326003"/>
                <a:chOff x="770108" y="4387967"/>
                <a:chExt cx="612250" cy="326003"/>
              </a:xfrm>
            </p:grpSpPr>
            <p:sp>
              <p:nvSpPr>
                <p:cNvPr id="18498" name="Rectangle 106"/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E1EB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5" name="Rectangle 194"/>
                <p:cNvSpPr/>
                <p:nvPr/>
              </p:nvSpPr>
              <p:spPr bwMode="auto">
                <a:xfrm>
                  <a:off x="850003" y="4465860"/>
                  <a:ext cx="452908" cy="169748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</p:grpSp>
        <p:grpSp>
          <p:nvGrpSpPr>
            <p:cNvPr id="18448" name="Group 117"/>
            <p:cNvGrpSpPr>
              <a:grpSpLocks/>
            </p:cNvGrpSpPr>
            <p:nvPr/>
          </p:nvGrpSpPr>
          <p:grpSpPr bwMode="auto">
            <a:xfrm>
              <a:off x="2150101" y="4186724"/>
              <a:ext cx="656680" cy="1708245"/>
              <a:chOff x="770107" y="4345680"/>
              <a:chExt cx="612250" cy="1723198"/>
            </a:xfrm>
          </p:grpSpPr>
          <p:grpSp>
            <p:nvGrpSpPr>
              <p:cNvPr id="18478" name="Group 76"/>
              <p:cNvGrpSpPr>
                <a:grpSpLocks/>
              </p:cNvGrpSpPr>
              <p:nvPr/>
            </p:nvGrpSpPr>
            <p:grpSpPr bwMode="auto">
              <a:xfrm>
                <a:off x="770107" y="4345680"/>
                <a:ext cx="612250" cy="326003"/>
                <a:chOff x="770108" y="4387967"/>
                <a:chExt cx="612250" cy="326003"/>
              </a:xfrm>
            </p:grpSpPr>
            <p:sp>
              <p:nvSpPr>
                <p:cNvPr id="18491" name="Rectangle 132"/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E7E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8" name="Rectangle 187"/>
                <p:cNvSpPr/>
                <p:nvPr/>
              </p:nvSpPr>
              <p:spPr bwMode="auto">
                <a:xfrm>
                  <a:off x="849449" y="4466249"/>
                  <a:ext cx="452908" cy="169748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  <p:grpSp>
            <p:nvGrpSpPr>
              <p:cNvPr id="18479" name="Group 78"/>
              <p:cNvGrpSpPr>
                <a:grpSpLocks/>
              </p:cNvGrpSpPr>
              <p:nvPr/>
            </p:nvGrpSpPr>
            <p:grpSpPr bwMode="auto">
              <a:xfrm>
                <a:off x="770107" y="4694979"/>
                <a:ext cx="612250" cy="326003"/>
                <a:chOff x="770108" y="4387967"/>
                <a:chExt cx="612250" cy="326003"/>
              </a:xfrm>
            </p:grpSpPr>
            <p:sp>
              <p:nvSpPr>
                <p:cNvPr id="18489" name="Rectangle 130"/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DFE9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6" name="Rectangle 185"/>
                <p:cNvSpPr/>
                <p:nvPr/>
              </p:nvSpPr>
              <p:spPr bwMode="auto">
                <a:xfrm>
                  <a:off x="849449" y="4466055"/>
                  <a:ext cx="452908" cy="169748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  <p:grpSp>
            <p:nvGrpSpPr>
              <p:cNvPr id="18480" name="Group 90"/>
              <p:cNvGrpSpPr>
                <a:grpSpLocks/>
              </p:cNvGrpSpPr>
              <p:nvPr/>
            </p:nvGrpSpPr>
            <p:grpSpPr bwMode="auto">
              <a:xfrm>
                <a:off x="770107" y="5742875"/>
                <a:ext cx="612250" cy="326003"/>
                <a:chOff x="770108" y="4387967"/>
                <a:chExt cx="612250" cy="326003"/>
              </a:xfrm>
            </p:grpSpPr>
            <p:sp>
              <p:nvSpPr>
                <p:cNvPr id="18487" name="Rectangle 127"/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B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4" name="Rectangle 183"/>
                <p:cNvSpPr/>
                <p:nvPr/>
              </p:nvSpPr>
              <p:spPr bwMode="auto">
                <a:xfrm>
                  <a:off x="849449" y="4398212"/>
                  <a:ext cx="452908" cy="237007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  <p:grpSp>
            <p:nvGrpSpPr>
              <p:cNvPr id="18481" name="Group 93"/>
              <p:cNvGrpSpPr>
                <a:grpSpLocks/>
              </p:cNvGrpSpPr>
              <p:nvPr/>
            </p:nvGrpSpPr>
            <p:grpSpPr bwMode="auto">
              <a:xfrm>
                <a:off x="770107" y="5393577"/>
                <a:ext cx="612250" cy="326003"/>
                <a:chOff x="770108" y="4387967"/>
                <a:chExt cx="612250" cy="326003"/>
              </a:xfrm>
            </p:grpSpPr>
            <p:sp>
              <p:nvSpPr>
                <p:cNvPr id="18485" name="Rectangle 125"/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C3D7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2" name="Rectangle 181"/>
                <p:cNvSpPr/>
                <p:nvPr/>
              </p:nvSpPr>
              <p:spPr bwMode="auto">
                <a:xfrm>
                  <a:off x="849449" y="4465664"/>
                  <a:ext cx="452908" cy="169748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  <p:grpSp>
            <p:nvGrpSpPr>
              <p:cNvPr id="18482" name="Group 96"/>
              <p:cNvGrpSpPr>
                <a:grpSpLocks/>
              </p:cNvGrpSpPr>
              <p:nvPr/>
            </p:nvGrpSpPr>
            <p:grpSpPr bwMode="auto">
              <a:xfrm>
                <a:off x="770107" y="5044278"/>
                <a:ext cx="612250" cy="326003"/>
                <a:chOff x="770108" y="4387967"/>
                <a:chExt cx="612250" cy="326003"/>
              </a:xfrm>
            </p:grpSpPr>
            <p:sp>
              <p:nvSpPr>
                <p:cNvPr id="18483" name="Rectangle 123"/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D2EB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0" name="Rectangle 179"/>
                <p:cNvSpPr/>
                <p:nvPr/>
              </p:nvSpPr>
              <p:spPr bwMode="auto">
                <a:xfrm>
                  <a:off x="849449" y="4465860"/>
                  <a:ext cx="452908" cy="169748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</p:grpSp>
        <p:grpSp>
          <p:nvGrpSpPr>
            <p:cNvPr id="18449" name="Group 134"/>
            <p:cNvGrpSpPr>
              <a:grpSpLocks/>
            </p:cNvGrpSpPr>
            <p:nvPr/>
          </p:nvGrpSpPr>
          <p:grpSpPr bwMode="auto">
            <a:xfrm>
              <a:off x="2828897" y="4185125"/>
              <a:ext cx="656680" cy="1709819"/>
              <a:chOff x="770107" y="4345680"/>
              <a:chExt cx="612250" cy="1723198"/>
            </a:xfrm>
          </p:grpSpPr>
          <p:grpSp>
            <p:nvGrpSpPr>
              <p:cNvPr id="18463" name="Group 76"/>
              <p:cNvGrpSpPr>
                <a:grpSpLocks/>
              </p:cNvGrpSpPr>
              <p:nvPr/>
            </p:nvGrpSpPr>
            <p:grpSpPr bwMode="auto">
              <a:xfrm>
                <a:off x="770107" y="4345680"/>
                <a:ext cx="612250" cy="326003"/>
                <a:chOff x="770108" y="4387967"/>
                <a:chExt cx="612250" cy="326003"/>
              </a:xfrm>
            </p:grpSpPr>
            <p:sp>
              <p:nvSpPr>
                <p:cNvPr id="18476" name="Rectangle 167"/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DEE9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3" name="Rectangle 172"/>
                <p:cNvSpPr/>
                <p:nvPr/>
              </p:nvSpPr>
              <p:spPr bwMode="auto">
                <a:xfrm>
                  <a:off x="850059" y="4466189"/>
                  <a:ext cx="452908" cy="16959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  <p:grpSp>
            <p:nvGrpSpPr>
              <p:cNvPr id="18464" name="Group 78"/>
              <p:cNvGrpSpPr>
                <a:grpSpLocks/>
              </p:cNvGrpSpPr>
              <p:nvPr/>
            </p:nvGrpSpPr>
            <p:grpSpPr bwMode="auto">
              <a:xfrm>
                <a:off x="770107" y="4694979"/>
                <a:ext cx="612250" cy="326003"/>
                <a:chOff x="770108" y="4387967"/>
                <a:chExt cx="612250" cy="326003"/>
              </a:xfrm>
            </p:grpSpPr>
            <p:sp>
              <p:nvSpPr>
                <p:cNvPr id="18474" name="Rectangle 155"/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CEDE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1" name="Rectangle 170"/>
                <p:cNvSpPr/>
                <p:nvPr/>
              </p:nvSpPr>
              <p:spPr bwMode="auto">
                <a:xfrm>
                  <a:off x="850059" y="4467273"/>
                  <a:ext cx="452908" cy="16799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  <p:grpSp>
            <p:nvGrpSpPr>
              <p:cNvPr id="18465" name="Group 90"/>
              <p:cNvGrpSpPr>
                <a:grpSpLocks/>
              </p:cNvGrpSpPr>
              <p:nvPr/>
            </p:nvGrpSpPr>
            <p:grpSpPr bwMode="auto">
              <a:xfrm>
                <a:off x="770107" y="5742875"/>
                <a:ext cx="612250" cy="326003"/>
                <a:chOff x="770108" y="4387967"/>
                <a:chExt cx="612250" cy="326003"/>
              </a:xfrm>
            </p:grpSpPr>
            <p:sp>
              <p:nvSpPr>
                <p:cNvPr id="18472" name="Rectangle 148"/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A0B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9" name="Rectangle 168"/>
                <p:cNvSpPr/>
                <p:nvPr/>
              </p:nvSpPr>
              <p:spPr bwMode="auto">
                <a:xfrm>
                  <a:off x="850059" y="4465725"/>
                  <a:ext cx="452908" cy="16959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  <p:grpSp>
            <p:nvGrpSpPr>
              <p:cNvPr id="18466" name="Group 93"/>
              <p:cNvGrpSpPr>
                <a:grpSpLocks/>
              </p:cNvGrpSpPr>
              <p:nvPr/>
            </p:nvGrpSpPr>
            <p:grpSpPr bwMode="auto">
              <a:xfrm>
                <a:off x="770107" y="5393577"/>
                <a:ext cx="612250" cy="326003"/>
                <a:chOff x="770108" y="4387967"/>
                <a:chExt cx="612250" cy="326003"/>
              </a:xfrm>
            </p:grpSpPr>
            <p:sp>
              <p:nvSpPr>
                <p:cNvPr id="18470" name="Rectangle 146"/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AFCA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7" name="Rectangle 166"/>
                <p:cNvSpPr/>
                <p:nvPr/>
              </p:nvSpPr>
              <p:spPr bwMode="auto">
                <a:xfrm>
                  <a:off x="850059" y="4466240"/>
                  <a:ext cx="452908" cy="16799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  <p:grpSp>
            <p:nvGrpSpPr>
              <p:cNvPr id="18467" name="Group 96"/>
              <p:cNvGrpSpPr>
                <a:grpSpLocks/>
              </p:cNvGrpSpPr>
              <p:nvPr/>
            </p:nvGrpSpPr>
            <p:grpSpPr bwMode="auto">
              <a:xfrm>
                <a:off x="770107" y="5044278"/>
                <a:ext cx="612250" cy="326003"/>
                <a:chOff x="770108" y="4387967"/>
                <a:chExt cx="612250" cy="326003"/>
              </a:xfrm>
            </p:grpSpPr>
            <p:sp>
              <p:nvSpPr>
                <p:cNvPr id="18468" name="Rectangle 144"/>
                <p:cNvSpPr>
                  <a:spLocks noChangeArrowheads="1"/>
                </p:cNvSpPr>
                <p:nvPr/>
              </p:nvSpPr>
              <p:spPr bwMode="auto">
                <a:xfrm>
                  <a:off x="770108" y="4387967"/>
                  <a:ext cx="612250" cy="326003"/>
                </a:xfrm>
                <a:prstGeom prst="rect">
                  <a:avLst/>
                </a:prstGeom>
                <a:solidFill>
                  <a:srgbClr val="BFD4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3810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66675" tIns="66675" rIns="66675" bIns="66675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5" name="Rectangle 164"/>
                <p:cNvSpPr/>
                <p:nvPr/>
              </p:nvSpPr>
              <p:spPr bwMode="auto">
                <a:xfrm>
                  <a:off x="850059" y="4466757"/>
                  <a:ext cx="452908" cy="167992"/>
                </a:xfrm>
                <a:prstGeom prst="rect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381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66675" tIns="66675" rIns="66675" bIns="66675"/>
                <a:lstStyle/>
                <a:p>
                  <a:pPr algn="ctr">
                    <a:defRPr/>
                  </a:pPr>
                  <a:endParaRPr lang="en-US" sz="1350" dirty="0">
                    <a:latin typeface="Arial"/>
                  </a:endParaRPr>
                </a:p>
              </p:txBody>
            </p:sp>
          </p:grpSp>
        </p:grpSp>
        <p:grpSp>
          <p:nvGrpSpPr>
            <p:cNvPr id="18450" name="Group 171"/>
            <p:cNvGrpSpPr>
              <a:grpSpLocks/>
            </p:cNvGrpSpPr>
            <p:nvPr/>
          </p:nvGrpSpPr>
          <p:grpSpPr bwMode="auto">
            <a:xfrm>
              <a:off x="785813" y="3840465"/>
              <a:ext cx="660400" cy="322262"/>
              <a:chOff x="769327" y="3996072"/>
              <a:chExt cx="615886" cy="325505"/>
            </a:xfrm>
          </p:grpSpPr>
          <p:sp>
            <p:nvSpPr>
              <p:cNvPr id="157" name="Rectangle 156"/>
              <p:cNvSpPr/>
              <p:nvPr/>
            </p:nvSpPr>
            <p:spPr bwMode="auto">
              <a:xfrm>
                <a:off x="769327" y="3996072"/>
                <a:ext cx="615886" cy="325505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66675" tIns="66675" rIns="66675" bIns="66675"/>
              <a:lstStyle/>
              <a:p>
                <a:pPr algn="ctr">
                  <a:defRPr/>
                </a:pPr>
                <a:endParaRPr lang="en-US" sz="1350" dirty="0">
                  <a:latin typeface="Arial"/>
                </a:endParaRPr>
              </a:p>
            </p:txBody>
          </p:sp>
          <p:sp>
            <p:nvSpPr>
              <p:cNvPr id="158" name="Rectangle 157"/>
              <p:cNvSpPr/>
              <p:nvPr/>
            </p:nvSpPr>
            <p:spPr bwMode="auto">
              <a:xfrm>
                <a:off x="850755" y="4074642"/>
                <a:ext cx="453032" cy="168365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66675" tIns="66675" rIns="66675" bIns="66675"/>
              <a:lstStyle/>
              <a:p>
                <a:pPr algn="ctr">
                  <a:defRPr/>
                </a:pPr>
                <a:endParaRPr lang="en-US" sz="1350" dirty="0">
                  <a:latin typeface="Arial"/>
                </a:endParaRPr>
              </a:p>
            </p:txBody>
          </p:sp>
        </p:grpSp>
        <p:grpSp>
          <p:nvGrpSpPr>
            <p:cNvPr id="18451" name="Group 181"/>
            <p:cNvGrpSpPr>
              <a:grpSpLocks/>
            </p:cNvGrpSpPr>
            <p:nvPr/>
          </p:nvGrpSpPr>
          <p:grpSpPr bwMode="auto">
            <a:xfrm>
              <a:off x="1465263" y="3840465"/>
              <a:ext cx="658813" cy="322262"/>
              <a:chOff x="769937" y="3996072"/>
              <a:chExt cx="614406" cy="325505"/>
            </a:xfrm>
          </p:grpSpPr>
          <p:sp>
            <p:nvSpPr>
              <p:cNvPr id="155" name="Rectangle 154"/>
              <p:cNvSpPr/>
              <p:nvPr/>
            </p:nvSpPr>
            <p:spPr bwMode="auto">
              <a:xfrm>
                <a:off x="769937" y="3996072"/>
                <a:ext cx="614406" cy="325505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66675" tIns="66675" rIns="66675" bIns="66675"/>
              <a:lstStyle/>
              <a:p>
                <a:pPr algn="ctr">
                  <a:defRPr/>
                </a:pPr>
                <a:endParaRPr lang="en-US" sz="1350" dirty="0">
                  <a:latin typeface="Arial"/>
                </a:endParaRPr>
              </a:p>
            </p:txBody>
          </p:sp>
          <p:sp>
            <p:nvSpPr>
              <p:cNvPr id="156" name="Rectangle 155"/>
              <p:cNvSpPr/>
              <p:nvPr/>
            </p:nvSpPr>
            <p:spPr bwMode="auto">
              <a:xfrm>
                <a:off x="851365" y="4074642"/>
                <a:ext cx="451551" cy="168365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66675" tIns="66675" rIns="66675" bIns="66675"/>
              <a:lstStyle/>
              <a:p>
                <a:pPr algn="ctr">
                  <a:defRPr/>
                </a:pPr>
                <a:endParaRPr lang="en-US" sz="1350" dirty="0">
                  <a:latin typeface="Arial"/>
                </a:endParaRPr>
              </a:p>
            </p:txBody>
          </p:sp>
        </p:grpSp>
        <p:grpSp>
          <p:nvGrpSpPr>
            <p:cNvPr id="18452" name="Group 184"/>
            <p:cNvGrpSpPr>
              <a:grpSpLocks/>
            </p:cNvGrpSpPr>
            <p:nvPr/>
          </p:nvGrpSpPr>
          <p:grpSpPr bwMode="auto">
            <a:xfrm>
              <a:off x="2144712" y="3840465"/>
              <a:ext cx="658813" cy="322262"/>
              <a:chOff x="768959" y="3996072"/>
              <a:chExt cx="615993" cy="325505"/>
            </a:xfrm>
          </p:grpSpPr>
          <p:sp>
            <p:nvSpPr>
              <p:cNvPr id="153" name="Rectangle 152"/>
              <p:cNvSpPr/>
              <p:nvPr/>
            </p:nvSpPr>
            <p:spPr bwMode="auto">
              <a:xfrm>
                <a:off x="768959" y="3996072"/>
                <a:ext cx="615993" cy="325505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66675" tIns="66675" rIns="66675" bIns="66675"/>
              <a:lstStyle/>
              <a:p>
                <a:pPr algn="ctr">
                  <a:defRPr/>
                </a:pPr>
                <a:endParaRPr lang="en-US" sz="1350" dirty="0">
                  <a:latin typeface="Arial"/>
                </a:endParaRPr>
              </a:p>
            </p:txBody>
          </p:sp>
          <p:sp>
            <p:nvSpPr>
              <p:cNvPr id="154" name="Rectangle 153"/>
              <p:cNvSpPr/>
              <p:nvPr/>
            </p:nvSpPr>
            <p:spPr bwMode="auto">
              <a:xfrm>
                <a:off x="850597" y="4074642"/>
                <a:ext cx="452717" cy="168365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66675" tIns="66675" rIns="66675" bIns="66675"/>
              <a:lstStyle/>
              <a:p>
                <a:pPr algn="ctr">
                  <a:defRPr/>
                </a:pPr>
                <a:endParaRPr lang="en-US" sz="1350" dirty="0">
                  <a:latin typeface="Arial"/>
                </a:endParaRPr>
              </a:p>
            </p:txBody>
          </p:sp>
        </p:grpSp>
        <p:grpSp>
          <p:nvGrpSpPr>
            <p:cNvPr id="18453" name="Group 187"/>
            <p:cNvGrpSpPr>
              <a:grpSpLocks/>
            </p:cNvGrpSpPr>
            <p:nvPr/>
          </p:nvGrpSpPr>
          <p:grpSpPr bwMode="auto">
            <a:xfrm>
              <a:off x="2824162" y="3840465"/>
              <a:ext cx="660400" cy="322262"/>
              <a:chOff x="769570" y="3996072"/>
              <a:chExt cx="615886" cy="325505"/>
            </a:xfrm>
          </p:grpSpPr>
          <p:sp>
            <p:nvSpPr>
              <p:cNvPr id="151" name="Rectangle 150"/>
              <p:cNvSpPr/>
              <p:nvPr/>
            </p:nvSpPr>
            <p:spPr bwMode="auto">
              <a:xfrm>
                <a:off x="769570" y="3996072"/>
                <a:ext cx="615886" cy="325505"/>
              </a:xfrm>
              <a:prstGeom prst="rect">
                <a:avLst/>
              </a:prstGeom>
              <a:solidFill>
                <a:schemeClr val="bg2">
                  <a:lumMod val="60000"/>
                  <a:lumOff val="40000"/>
                </a:schemeClr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66675" tIns="66675" rIns="66675" bIns="66675"/>
              <a:lstStyle/>
              <a:p>
                <a:pPr algn="ctr">
                  <a:defRPr/>
                </a:pPr>
                <a:endParaRPr lang="en-US" sz="1350" dirty="0">
                  <a:latin typeface="Arial"/>
                </a:endParaRPr>
              </a:p>
            </p:txBody>
          </p:sp>
          <p:sp>
            <p:nvSpPr>
              <p:cNvPr id="152" name="Rectangle 151"/>
              <p:cNvSpPr/>
              <p:nvPr/>
            </p:nvSpPr>
            <p:spPr bwMode="auto">
              <a:xfrm>
                <a:off x="850998" y="4074642"/>
                <a:ext cx="453032" cy="168365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81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66675" tIns="66675" rIns="66675" bIns="66675"/>
              <a:lstStyle/>
              <a:p>
                <a:pPr algn="ctr">
                  <a:defRPr/>
                </a:pPr>
                <a:endParaRPr lang="en-US" sz="1350" dirty="0">
                  <a:latin typeface="Arial"/>
                </a:endParaRPr>
              </a:p>
            </p:txBody>
          </p:sp>
        </p:grpSp>
        <p:sp>
          <p:nvSpPr>
            <p:cNvPr id="150" name="TextBox 149"/>
            <p:cNvSpPr txBox="1"/>
            <p:nvPr/>
          </p:nvSpPr>
          <p:spPr>
            <a:xfrm>
              <a:off x="1827213" y="3832528"/>
              <a:ext cx="705749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b="1" i="1" dirty="0">
                  <a:solidFill>
                    <a:srgbClr val="FFFFFF"/>
                  </a:solidFill>
                  <a:latin typeface="+mj-lt"/>
                </a:rPr>
                <a:t>inputs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140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67C0D0-681C-40CC-9980-FC45852423DE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925121"/>
            <a:ext cx="41991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Recommendation Systems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128" y="6409678"/>
            <a:ext cx="78567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Source: http://www.techradar.com/news/television/best-netflix-series-25-great-netflix-tv-shows-1288230</a:t>
            </a:r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448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segment?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Gain greater understanding of customers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Design and develop new product/services and product bundles tailored to each segment’s characteristic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Offer tailored rewards and incentives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 smtClean="0"/>
              <a:t>Prioritization </a:t>
            </a:r>
            <a:r>
              <a:rPr lang="en-US" dirty="0"/>
              <a:t>of marketing </a:t>
            </a:r>
            <a:r>
              <a:rPr lang="en-US" dirty="0" smtClean="0"/>
              <a:t>initiatives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7C0D0-681C-40CC-9980-FC45852423DE}" type="slidenum">
              <a:rPr lang="en-US" smtClean="0">
                <a:solidFill>
                  <a:prstClr val="white"/>
                </a:solidFill>
                <a:latin typeface="Calibri"/>
              </a:rPr>
              <a:pPr/>
              <a:t>9</a:t>
            </a:fld>
            <a:endParaRPr lang="en-US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1957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TremblayPr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1176</Words>
  <Application>Microsoft Office PowerPoint</Application>
  <PresentationFormat>On-screen Show (4:3)</PresentationFormat>
  <Paragraphs>265</Paragraphs>
  <Slides>38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57" baseType="lpstr">
      <vt:lpstr>AppleSystemUIFont</vt:lpstr>
      <vt:lpstr>AppleSystemUIFontBold</vt:lpstr>
      <vt:lpstr>AppleSystemUIFontItalic</vt:lpstr>
      <vt:lpstr>Arial</vt:lpstr>
      <vt:lpstr>Arial Narrow</vt:lpstr>
      <vt:lpstr>Calibri</vt:lpstr>
      <vt:lpstr>Courier New</vt:lpstr>
      <vt:lpstr>Helvetica</vt:lpstr>
      <vt:lpstr>Libre Franklin</vt:lpstr>
      <vt:lpstr>Monotype Sorts</vt:lpstr>
      <vt:lpstr>Noto Sans Symbols</vt:lpstr>
      <vt:lpstr>Tahoma</vt:lpstr>
      <vt:lpstr>Times</vt:lpstr>
      <vt:lpstr>Wingdings</vt:lpstr>
      <vt:lpstr>Office Theme</vt:lpstr>
      <vt:lpstr>1_TremblayPres</vt:lpstr>
      <vt:lpstr>Visio</vt:lpstr>
      <vt:lpstr>VISIO</vt:lpstr>
      <vt:lpstr>Equation</vt:lpstr>
      <vt:lpstr>PowerPoint Presentation</vt:lpstr>
      <vt:lpstr>Agenda</vt:lpstr>
      <vt:lpstr>Midterm – 30 points</vt:lpstr>
      <vt:lpstr>Project (Phase I) – Due 11/9 </vt:lpstr>
      <vt:lpstr>Unsupervised Learning</vt:lpstr>
      <vt:lpstr>Data Mining Tasks: Pattern Discovery</vt:lpstr>
      <vt:lpstr>Unsupervised Classification</vt:lpstr>
      <vt:lpstr>PowerPoint Presentation</vt:lpstr>
      <vt:lpstr>Why segment?</vt:lpstr>
      <vt:lpstr>Customer Segmentation</vt:lpstr>
      <vt:lpstr>PowerPoint Presentation</vt:lpstr>
      <vt:lpstr>PowerPoint Presentation</vt:lpstr>
      <vt:lpstr>What is Clustering?</vt:lpstr>
      <vt:lpstr>What is Cluster Analysis?</vt:lpstr>
      <vt:lpstr>How many clusters? (Using K-means)</vt:lpstr>
      <vt:lpstr>K-means algorithm</vt:lpstr>
      <vt:lpstr>PowerPoint Presentation</vt:lpstr>
      <vt:lpstr>Example: Public Utilities</vt:lpstr>
      <vt:lpstr>PowerPoint Presentation</vt:lpstr>
      <vt:lpstr>PowerPoint Presentation</vt:lpstr>
      <vt:lpstr>Extension to More Than 2 Dimensions</vt:lpstr>
      <vt:lpstr>Measuring Distance</vt:lpstr>
      <vt:lpstr>Measuring distance between two clusters</vt:lpstr>
      <vt:lpstr>PowerPoint Presentation</vt:lpstr>
      <vt:lpstr>PowerPoint Presentation</vt:lpstr>
      <vt:lpstr>Normalizing</vt:lpstr>
      <vt:lpstr>Example: Normalization</vt:lpstr>
      <vt:lpstr>PowerPoint Presentation</vt:lpstr>
      <vt:lpstr>PowerPoint Presentation</vt:lpstr>
      <vt:lpstr>Hierarchical vs. Non-hierarchical Clustering</vt:lpstr>
      <vt:lpstr>Applying the idea of clustering to Classification tasks</vt:lpstr>
      <vt:lpstr>Nearest-Neighbor Classifiers</vt:lpstr>
      <vt:lpstr>Definition of Nearest Neighbor</vt:lpstr>
      <vt:lpstr>Nearest Neighbor Classification</vt:lpstr>
      <vt:lpstr>Nearest Neighbor Classification…</vt:lpstr>
      <vt:lpstr>Nearest Neighbor Classification…</vt:lpstr>
      <vt:lpstr>Nearest Neighbor Classification…</vt:lpstr>
      <vt:lpstr>Nearest neighbor Classification…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</dc:creator>
  <cp:lastModifiedBy>Arturo Castellanos</cp:lastModifiedBy>
  <cp:revision>41</cp:revision>
  <dcterms:created xsi:type="dcterms:W3CDTF">2019-10-16T13:32:20Z</dcterms:created>
  <dcterms:modified xsi:type="dcterms:W3CDTF">2020-11-02T21:53:46Z</dcterms:modified>
</cp:coreProperties>
</file>